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42" r:id="rId5"/>
    <p:sldId id="359" r:id="rId6"/>
    <p:sldId id="373" r:id="rId7"/>
    <p:sldId id="382" r:id="rId8"/>
    <p:sldId id="383" r:id="rId9"/>
    <p:sldId id="374" r:id="rId10"/>
    <p:sldId id="385" r:id="rId11"/>
    <p:sldId id="388" r:id="rId12"/>
    <p:sldId id="389" r:id="rId13"/>
    <p:sldId id="390" r:id="rId14"/>
    <p:sldId id="391" r:id="rId15"/>
    <p:sldId id="392" r:id="rId16"/>
    <p:sldId id="393" r:id="rId17"/>
    <p:sldId id="394" r:id="rId18"/>
    <p:sldId id="395" r:id="rId19"/>
    <p:sldId id="3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388" autoAdjust="0"/>
  </p:normalViewPr>
  <p:slideViewPr>
    <p:cSldViewPr snapToGrid="0" snapToObjects="1" showGuides="1">
      <p:cViewPr varScale="1">
        <p:scale>
          <a:sx n="109" d="100"/>
          <a:sy n="109" d="100"/>
        </p:scale>
        <p:origin x="61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5/30/2024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5/30/2024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672431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2936831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04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62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203135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868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38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54569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19566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15908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127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580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14.png"/><Relationship Id="rId9" Type="http://schemas.openxmlformats.org/officeDocument/2006/relationships/image" Target="../media/image41.png"/><Relationship Id="rId14" Type="http://schemas.openxmlformats.org/officeDocument/2006/relationships/image" Target="../media/image46.sv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3" y="1319366"/>
            <a:ext cx="12191998" cy="4219268"/>
          </a:xfrm>
        </p:spPr>
        <p:txBody>
          <a:bodyPr anchor="b"/>
          <a:lstStyle/>
          <a:p>
            <a:r>
              <a:rPr lang="en-US" sz="4000" b="1" i="1" dirty="0">
                <a:effectLst/>
                <a:latin typeface="Perpetua" panose="02020502060401020303" pitchFamily="18" charset="0"/>
              </a:rPr>
              <a:t>Detecting spontaneous symmetry breaking in 1+1 dimensional  bosonic models</a:t>
            </a:r>
            <a:br>
              <a:rPr lang="en-US" sz="4000" b="1" dirty="0">
                <a:effectLst/>
                <a:latin typeface="Perpetua" panose="02020502060401020303" pitchFamily="18" charset="0"/>
              </a:rPr>
            </a:br>
            <a:br>
              <a:rPr lang="en-US" sz="4000" b="1" dirty="0">
                <a:effectLst/>
                <a:latin typeface="Perpetua" panose="02020502060401020303" pitchFamily="18" charset="0"/>
              </a:rPr>
            </a:br>
            <a:r>
              <a:rPr lang="en-US" sz="2500" u="sng" dirty="0">
                <a:effectLst/>
                <a:latin typeface="+mn-lt"/>
              </a:rPr>
              <a:t>Method</a:t>
            </a:r>
            <a:r>
              <a:rPr lang="en-US" sz="2500" dirty="0">
                <a:effectLst/>
                <a:latin typeface="+mn-lt"/>
              </a:rPr>
              <a:t>: </a:t>
            </a:r>
            <a:r>
              <a:rPr lang="en-US" sz="2500" dirty="0" err="1">
                <a:effectLst/>
                <a:latin typeface="+mn-lt"/>
              </a:rPr>
              <a:t>Lightcone</a:t>
            </a:r>
            <a:r>
              <a:rPr lang="en-US" sz="2500" dirty="0">
                <a:effectLst/>
                <a:latin typeface="+mn-lt"/>
              </a:rPr>
              <a:t> Conformal Truncation (LCT)</a:t>
            </a:r>
            <a:br>
              <a:rPr lang="en-US" sz="2500" dirty="0">
                <a:effectLst/>
                <a:latin typeface="+mn-lt"/>
              </a:rPr>
            </a:br>
            <a:br>
              <a:rPr lang="en-US" sz="2500" dirty="0">
                <a:effectLst/>
                <a:latin typeface="+mn-lt"/>
              </a:rPr>
            </a:br>
            <a:br>
              <a:rPr lang="en-US" sz="2500" dirty="0">
                <a:effectLst/>
                <a:latin typeface="+mn-lt"/>
              </a:rPr>
            </a:br>
            <a:r>
              <a:rPr lang="en-US" sz="2000" i="1" dirty="0">
                <a:effectLst/>
                <a:latin typeface="+mn-lt"/>
              </a:rPr>
              <a:t>Supervisor: Emanuel </a:t>
            </a:r>
            <a:r>
              <a:rPr lang="en-US" sz="2000" i="1" dirty="0" err="1">
                <a:effectLst/>
                <a:latin typeface="+mn-lt"/>
              </a:rPr>
              <a:t>katz</a:t>
            </a:r>
            <a:br>
              <a:rPr lang="en-US" sz="2500" dirty="0">
                <a:effectLst/>
                <a:latin typeface="+mn-lt"/>
              </a:rPr>
            </a:br>
            <a:br>
              <a:rPr lang="en-US" sz="1100" dirty="0">
                <a:latin typeface="+mn-lt"/>
              </a:rPr>
            </a:br>
            <a:endParaRPr lang="en-US" sz="4000" b="1" dirty="0">
              <a:latin typeface="+mn-lt"/>
            </a:endParaRP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mc:AlternateContent xmlns:mc="http://schemas.openxmlformats.org/markup-compatibility/2006" xmlns:a14="http://schemas.microsoft.com/office/drawing/2010/main">
        <mc:Choice Requires="a14">
          <p:sp>
            <p:nvSpPr>
              <p:cNvPr id="10" name="Title 6">
                <a:extLst>
                  <a:ext uri="{FF2B5EF4-FFF2-40B4-BE49-F238E27FC236}">
                    <a16:creationId xmlns:a16="http://schemas.microsoft.com/office/drawing/2014/main" id="{0A3B99C9-B027-7C4C-1D6D-9441AADEB059}"/>
                  </a:ext>
                </a:extLst>
              </p:cNvPr>
              <p:cNvSpPr>
                <a:spLocks noGrp="1"/>
              </p:cNvSpPr>
              <p:nvPr>
                <p:ph type="title"/>
              </p:nvPr>
            </p:nvSpPr>
            <p:spPr>
              <a:xfrm>
                <a:off x="426099" y="1250302"/>
                <a:ext cx="5218145" cy="1116753"/>
              </a:xfrm>
            </p:spPr>
            <p:txBody>
              <a:bodyPr/>
              <a:lstStyle/>
              <a:p>
                <a:r>
                  <a:rPr lang="en-US" sz="2800" dirty="0"/>
                  <a:t>PROJECT II: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𝜙</m:t>
                        </m:r>
                      </m:e>
                      <m:sup>
                        <m:r>
                          <a:rPr lang="en-US" sz="2800" b="0" i="1" smtClean="0">
                            <a:latin typeface="Cambria Math" panose="02040503050406030204" pitchFamily="18" charset="0"/>
                          </a:rPr>
                          <m:t>6</m:t>
                        </m:r>
                      </m:sup>
                    </m:sSup>
                  </m:oMath>
                </a14:m>
                <a:r>
                  <a:rPr lang="en-US" sz="2800" dirty="0"/>
                  <a:t> theory</a:t>
                </a:r>
              </a:p>
            </p:txBody>
          </p:sp>
        </mc:Choice>
        <mc:Fallback xmlns="">
          <p:sp>
            <p:nvSpPr>
              <p:cNvPr id="10" name="Title 6">
                <a:extLst>
                  <a:ext uri="{FF2B5EF4-FFF2-40B4-BE49-F238E27FC236}">
                    <a16:creationId xmlns:a16="http://schemas.microsoft.com/office/drawing/2014/main" id="{0A3B99C9-B027-7C4C-1D6D-9441AADEB059}"/>
                  </a:ext>
                </a:extLst>
              </p:cNvPr>
              <p:cNvSpPr>
                <a:spLocks noGrp="1" noRot="1" noChangeAspect="1" noMove="1" noResize="1" noEditPoints="1" noAdjustHandles="1" noChangeArrowheads="1" noChangeShapeType="1" noTextEdit="1"/>
              </p:cNvSpPr>
              <p:nvPr>
                <p:ph type="title"/>
              </p:nvPr>
            </p:nvSpPr>
            <p:spPr>
              <a:xfrm>
                <a:off x="426099" y="1250302"/>
                <a:ext cx="5218145" cy="1116753"/>
              </a:xfrm>
              <a:blipFill>
                <a:blip r:embed="rId4"/>
                <a:stretch>
                  <a:fillRect l="-2453" b="-153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195885-99F7-9D0A-2583-00793159CFF3}"/>
                  </a:ext>
                </a:extLst>
              </p:cNvPr>
              <p:cNvSpPr txBox="1"/>
              <p:nvPr/>
            </p:nvSpPr>
            <p:spPr>
              <a:xfrm>
                <a:off x="371475" y="2718361"/>
                <a:ext cx="5564154" cy="4524315"/>
              </a:xfrm>
              <a:prstGeom prst="rect">
                <a:avLst/>
              </a:prstGeom>
              <a:noFill/>
            </p:spPr>
            <p:txBody>
              <a:bodyPr wrap="square">
                <a:spAutoFit/>
              </a:bodyPr>
              <a:lstStyle/>
              <a:p>
                <a:r>
                  <a:rPr lang="en-US" b="1" i="1" dirty="0">
                    <a:solidFill>
                      <a:schemeClr val="accent2">
                        <a:lumMod val="75000"/>
                      </a:schemeClr>
                    </a:solidFill>
                    <a:cs typeface="Biome" panose="020B0503030204020804" pitchFamily="34" charset="0"/>
                  </a:rPr>
                  <a:t>New physics:</a:t>
                </a:r>
              </a:p>
              <a:p>
                <a:endParaRPr lang="en-US" i="1" dirty="0">
                  <a:solidFill>
                    <a:schemeClr val="accent3">
                      <a:lumMod val="75000"/>
                    </a:schemeClr>
                  </a:solidFill>
                  <a:cs typeface="Biome" panose="020B0503030204020804" pitchFamily="34" charset="0"/>
                </a:endParaRPr>
              </a:p>
              <a:p>
                <a:r>
                  <a:rPr lang="en-US" i="1" dirty="0">
                    <a:solidFill>
                      <a:schemeClr val="accent3">
                        <a:lumMod val="75000"/>
                      </a:schemeClr>
                    </a:solidFill>
                    <a:cs typeface="Biome" panose="020B0503030204020804" pitchFamily="34" charset="0"/>
                  </a:rPr>
                  <a:t>Nonperturbative computational analysis of </a:t>
                </a:r>
                <a14:m>
                  <m:oMath xmlns:m="http://schemas.openxmlformats.org/officeDocument/2006/math">
                    <m:sSup>
                      <m:sSupPr>
                        <m:ctrlPr>
                          <a:rPr lang="en-US" sz="1800" i="1" smtClean="0">
                            <a:solidFill>
                              <a:schemeClr val="accent3">
                                <a:lumMod val="75000"/>
                              </a:schemeClr>
                            </a:solidFill>
                            <a:latin typeface="Cambria Math" panose="02040503050406030204" pitchFamily="18" charset="0"/>
                          </a:rPr>
                        </m:ctrlPr>
                      </m:sSupPr>
                      <m:e>
                        <m:r>
                          <a:rPr lang="en-US" sz="1800" b="0" i="1" smtClean="0">
                            <a:solidFill>
                              <a:schemeClr val="accent3">
                                <a:lumMod val="75000"/>
                              </a:schemeClr>
                            </a:solidFill>
                            <a:latin typeface="Cambria Math" panose="02040503050406030204" pitchFamily="18" charset="0"/>
                          </a:rPr>
                          <m:t>𝜙</m:t>
                        </m:r>
                      </m:e>
                      <m:sup>
                        <m:r>
                          <a:rPr lang="en-US" sz="1800" b="0" i="1" smtClean="0">
                            <a:solidFill>
                              <a:schemeClr val="accent3">
                                <a:lumMod val="75000"/>
                              </a:schemeClr>
                            </a:solidFill>
                            <a:latin typeface="Cambria Math" panose="02040503050406030204" pitchFamily="18" charset="0"/>
                          </a:rPr>
                          <m:t>6</m:t>
                        </m:r>
                      </m:sup>
                    </m:sSup>
                  </m:oMath>
                </a14:m>
                <a:r>
                  <a:rPr lang="en-US" sz="1800" dirty="0">
                    <a:solidFill>
                      <a:schemeClr val="accent3">
                        <a:lumMod val="75000"/>
                      </a:schemeClr>
                    </a:solidFill>
                  </a:rPr>
                  <a:t> </a:t>
                </a:r>
                <a:r>
                  <a:rPr lang="en-US" sz="1800" i="1" dirty="0">
                    <a:solidFill>
                      <a:schemeClr val="accent3">
                        <a:lumMod val="75000"/>
                      </a:schemeClr>
                    </a:solidFill>
                  </a:rPr>
                  <a:t>theory with internal symmetry </a:t>
                </a:r>
              </a:p>
              <a:p>
                <a:r>
                  <a:rPr lang="en-US" i="1" dirty="0">
                    <a:solidFill>
                      <a:schemeClr val="accent3">
                        <a:lumMod val="75000"/>
                      </a:schemeClr>
                    </a:solidFill>
                    <a:cs typeface="Biome" panose="020B0503030204020804" pitchFamily="34" charset="0"/>
                  </a:rPr>
                  <a:t>Quantitative analysis of two- and three-particle bound states </a:t>
                </a:r>
              </a:p>
              <a:p>
                <a:endParaRPr lang="en-US" i="1" dirty="0">
                  <a:solidFill>
                    <a:schemeClr val="accent3">
                      <a:lumMod val="75000"/>
                    </a:schemeClr>
                  </a:solidFill>
                  <a:cs typeface="Biome" panose="020B0503030204020804" pitchFamily="34" charset="0"/>
                </a:endParaRPr>
              </a:p>
              <a:p>
                <a:endParaRPr lang="en-US" i="1" dirty="0">
                  <a:solidFill>
                    <a:schemeClr val="accent2">
                      <a:lumMod val="75000"/>
                    </a:schemeClr>
                  </a:solidFill>
                  <a:cs typeface="Biome" panose="020B0503030204020804" pitchFamily="34" charset="0"/>
                </a:endParaRPr>
              </a:p>
              <a:p>
                <a:r>
                  <a:rPr lang="en-US" b="1" i="1" dirty="0">
                    <a:solidFill>
                      <a:schemeClr val="accent2">
                        <a:lumMod val="75000"/>
                      </a:schemeClr>
                    </a:solidFill>
                    <a:cs typeface="Biome" panose="020B0503030204020804" pitchFamily="34" charset="0"/>
                  </a:rPr>
                  <a:t>Data analysis/Computational techniques:</a:t>
                </a:r>
              </a:p>
              <a:p>
                <a:endParaRPr lang="en-US" i="1" dirty="0">
                  <a:solidFill>
                    <a:schemeClr val="accent2">
                      <a:lumMod val="75000"/>
                    </a:schemeClr>
                  </a:solidFill>
                  <a:cs typeface="Biome" panose="020B0503030204020804" pitchFamily="34" charset="0"/>
                </a:endParaRPr>
              </a:p>
              <a:p>
                <a:r>
                  <a:rPr lang="en-US" i="1" dirty="0">
                    <a:solidFill>
                      <a:schemeClr val="accent3">
                        <a:lumMod val="75000"/>
                      </a:schemeClr>
                    </a:solidFill>
                    <a:cs typeface="Biome" panose="020B0503030204020804" pitchFamily="34" charset="0"/>
                  </a:rPr>
                  <a:t>Large datasets, Improvement of diagonalization routines, bash scripting, parallel computing, OLS, optimal extrapolation techniques, stochastic gradient descent, ADAM </a:t>
                </a:r>
              </a:p>
              <a:p>
                <a:r>
                  <a:rPr lang="en-US" i="1" dirty="0">
                    <a:solidFill>
                      <a:schemeClr val="accent3">
                        <a:lumMod val="75000"/>
                      </a:schemeClr>
                    </a:solidFill>
                    <a:cs typeface="Biome" panose="020B0503030204020804" pitchFamily="34" charset="0"/>
                  </a:rPr>
                  <a:t> </a:t>
                </a:r>
              </a:p>
              <a:p>
                <a:pPr marL="0" indent="0">
                  <a:buNone/>
                </a:pPr>
                <a:r>
                  <a:rPr lang="en-US" sz="1800" kern="1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2" name="TextBox 11">
                <a:extLst>
                  <a:ext uri="{FF2B5EF4-FFF2-40B4-BE49-F238E27FC236}">
                    <a16:creationId xmlns:a16="http://schemas.microsoft.com/office/drawing/2014/main" id="{65195885-99F7-9D0A-2583-00793159CFF3}"/>
                  </a:ext>
                </a:extLst>
              </p:cNvPr>
              <p:cNvSpPr txBox="1">
                <a:spLocks noRot="1" noChangeAspect="1" noMove="1" noResize="1" noEditPoints="1" noAdjustHandles="1" noChangeArrowheads="1" noChangeShapeType="1" noTextEdit="1"/>
              </p:cNvSpPr>
              <p:nvPr/>
            </p:nvSpPr>
            <p:spPr>
              <a:xfrm>
                <a:off x="371475" y="2718361"/>
                <a:ext cx="5564154" cy="4524315"/>
              </a:xfrm>
              <a:prstGeom prst="rect">
                <a:avLst/>
              </a:prstGeom>
              <a:blipFill>
                <a:blip r:embed="rId5"/>
                <a:stretch>
                  <a:fillRect l="-986" t="-674" r="-548"/>
                </a:stretch>
              </a:blipFill>
            </p:spPr>
            <p:txBody>
              <a:bodyPr/>
              <a:lstStyle/>
              <a:p>
                <a:r>
                  <a:rPr lang="en-US">
                    <a:noFill/>
                  </a:rPr>
                  <a:t> </a:t>
                </a:r>
              </a:p>
            </p:txBody>
          </p:sp>
        </mc:Fallback>
      </mc:AlternateContent>
    </p:spTree>
    <p:extLst>
      <p:ext uri="{BB962C8B-B14F-4D97-AF65-F5344CB8AC3E}">
        <p14:creationId xmlns:p14="http://schemas.microsoft.com/office/powerpoint/2010/main" val="2672990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BE7382-8617-B0CB-041F-2F7776217B73}"/>
                  </a:ext>
                </a:extLst>
              </p:cNvPr>
              <p:cNvSpPr txBox="1"/>
              <p:nvPr/>
            </p:nvSpPr>
            <p:spPr>
              <a:xfrm>
                <a:off x="605598" y="943642"/>
                <a:ext cx="4843564" cy="4429867"/>
              </a:xfrm>
              <a:prstGeom prst="rect">
                <a:avLst/>
              </a:prstGeom>
              <a:noFill/>
            </p:spPr>
            <p:txBody>
              <a:bodyPr wrap="square">
                <a:spAutoFit/>
              </a:bodyPr>
              <a:lstStyle/>
              <a:p>
                <a:r>
                  <a:rPr lang="en-US" sz="1600" kern="100" dirty="0">
                    <a:solidFill>
                      <a:schemeClr val="bg1"/>
                    </a:solidFill>
                    <a:ea typeface="Calibri" panose="020F0502020204030204" pitchFamily="34" charset="0"/>
                    <a:cs typeface="Times New Roman" panose="02020603050405020304" pitchFamily="18" charset="0"/>
                  </a:rPr>
                  <a:t>This target Hamiltonian presents with strong and weak spontaneous symmetry breaking </a:t>
                </a:r>
              </a:p>
              <a:p>
                <a:endParaRPr lang="en-US" sz="1600" kern="100" dirty="0">
                  <a:solidFill>
                    <a:schemeClr val="bg1"/>
                  </a:solidFill>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600" i="1" kern="100" smtClean="0">
                              <a:solidFill>
                                <a:schemeClr val="bg1"/>
                              </a:solidFill>
                              <a:latin typeface="Cambria Math" panose="02040503050406030204" pitchFamily="18" charset="0"/>
                              <a:cs typeface="Times New Roman" panose="02020603050405020304" pitchFamily="18" charset="0"/>
                            </a:rPr>
                          </m:ctrlPr>
                        </m:sSubPr>
                        <m:e>
                          <m:r>
                            <a:rPr lang="en-US" sz="1600" i="1" kern="100">
                              <a:solidFill>
                                <a:schemeClr val="bg1"/>
                              </a:solidFill>
                              <a:latin typeface="Cambria Math" panose="02040503050406030204" pitchFamily="18" charset="0"/>
                              <a:cs typeface="Times New Roman" panose="02020603050405020304" pitchFamily="18" charset="0"/>
                            </a:rPr>
                            <m:t>𝐻</m:t>
                          </m:r>
                        </m:e>
                        <m:sub>
                          <m:r>
                            <a:rPr lang="en-US" sz="1600" i="1" kern="100">
                              <a:solidFill>
                                <a:schemeClr val="bg1"/>
                              </a:solidFill>
                              <a:latin typeface="Cambria Math" panose="02040503050406030204" pitchFamily="18" charset="0"/>
                              <a:cs typeface="Times New Roman" panose="02020603050405020304" pitchFamily="18" charset="0"/>
                            </a:rPr>
                            <m:t>𝐿𝐶</m:t>
                          </m:r>
                        </m:sub>
                      </m:sSub>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nary>
                        <m:naryPr>
                          <m:subHide m:val="on"/>
                          <m:supHide m:val="on"/>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naryPr>
                        <m:sub/>
                        <m:sup/>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600" i="1" kern="100">
                                  <a:solidFill>
                                    <a:schemeClr val="bg1"/>
                                  </a:solidFill>
                                  <a:latin typeface="Cambria Math" panose="02040503050406030204" pitchFamily="18" charset="0"/>
                                  <a:cs typeface="Times New Roman" panose="02020603050405020304" pitchFamily="18" charset="0"/>
                                </a:rPr>
                              </m:ctrlPr>
                            </m:sSubPr>
                            <m:e>
                              <m:r>
                                <a:rPr lang="en-US" sz="1600" i="1" kern="100">
                                  <a:solidFill>
                                    <a:schemeClr val="bg1"/>
                                  </a:solidFill>
                                  <a:latin typeface="Cambria Math" panose="02040503050406030204" pitchFamily="18" charset="0"/>
                                  <a:cs typeface="Times New Roman" panose="02020603050405020304" pitchFamily="18" charset="0"/>
                                </a:rPr>
                                <m:t>𝑥</m:t>
                              </m:r>
                            </m:e>
                            <m:sub>
                              <m:r>
                                <a:rPr lang="en-US" sz="1600" i="1" kern="100">
                                  <a:solidFill>
                                    <a:schemeClr val="bg1"/>
                                  </a:solidFill>
                                  <a:latin typeface="Cambria Math" panose="02040503050406030204" pitchFamily="18" charset="0"/>
                                  <a:cs typeface="Times New Roman" panose="02020603050405020304" pitchFamily="18" charset="0"/>
                                </a:rPr>
                                <m:t>−</m:t>
                              </m:r>
                            </m:sub>
                          </m:sSub>
                          <m:d>
                            <m:d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𝜆</m:t>
                                  </m:r>
                                </m:num>
                                <m:den>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6</m:t>
                                  </m:r>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den>
                              </m:f>
                              <m:sSup>
                                <m:sSup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𝜙</m:t>
                                  </m:r>
                                </m:e>
                                <m:sup>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6</m:t>
                                  </m:r>
                                </m:sup>
                              </m:s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kern="100">
                                      <a:solidFill>
                                        <a:schemeClr val="bg1"/>
                                      </a:solidFill>
                                      <a:latin typeface="Cambria Math" panose="02040503050406030204" pitchFamily="18" charset="0"/>
                                      <a:cs typeface="Times New Roman" panose="02020603050405020304" pitchFamily="18" charset="0"/>
                                    </a:rPr>
                                  </m:ctrlPr>
                                </m:fPr>
                                <m:num>
                                  <m:r>
                                    <a:rPr lang="en-US" sz="1600" b="0" i="1" kern="100" smtClean="0">
                                      <a:solidFill>
                                        <a:schemeClr val="bg1"/>
                                      </a:solidFill>
                                      <a:latin typeface="Cambria Math" panose="02040503050406030204" pitchFamily="18" charset="0"/>
                                      <a:cs typeface="Times New Roman" panose="02020603050405020304" pitchFamily="18" charset="0"/>
                                    </a:rPr>
                                    <m:t>𝑔</m:t>
                                  </m:r>
                                </m:num>
                                <m:den>
                                  <m:r>
                                    <a:rPr lang="en-US" sz="1600" b="0" i="1" kern="100" smtClean="0">
                                      <a:solidFill>
                                        <a:schemeClr val="bg1"/>
                                      </a:solidFill>
                                      <a:latin typeface="Cambria Math" panose="02040503050406030204" pitchFamily="18" charset="0"/>
                                      <a:cs typeface="Times New Roman" panose="02020603050405020304" pitchFamily="18" charset="0"/>
                                    </a:rPr>
                                    <m:t>4</m:t>
                                  </m:r>
                                  <m:r>
                                    <a:rPr lang="en-US" sz="1600" i="1" kern="100">
                                      <a:solidFill>
                                        <a:schemeClr val="bg1"/>
                                      </a:solidFill>
                                      <a:latin typeface="Cambria Math" panose="02040503050406030204" pitchFamily="18" charset="0"/>
                                      <a:cs typeface="Times New Roman" panose="02020603050405020304" pitchFamily="18" charset="0"/>
                                    </a:rPr>
                                    <m:t>!</m:t>
                                  </m:r>
                                </m:den>
                              </m:f>
                              <m:sSup>
                                <m:sSup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𝜙</m:t>
                                  </m:r>
                                </m:e>
                                <m:sup>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4</m:t>
                                  </m:r>
                                </m:sup>
                              </m:s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𝑚</m:t>
                                      </m:r>
                                    </m:e>
                                    <m:sup>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𝜙</m:t>
                                  </m:r>
                                </m:e>
                                <m: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p>
                              </m:sSup>
                            </m:e>
                          </m:d>
                        </m:e>
                      </m:nary>
                    </m:oMath>
                  </m:oMathPara>
                </a14:m>
                <a:endParaRPr lang="en-US" sz="1600" kern="100" dirty="0">
                  <a:solidFill>
                    <a:schemeClr val="bg1"/>
                  </a:solidFill>
                  <a:ea typeface="Calibri" panose="020F0502020204030204" pitchFamily="34" charset="0"/>
                  <a:cs typeface="Times New Roman" panose="02020603050405020304" pitchFamily="18" charset="0"/>
                </a:endParaRPr>
              </a:p>
              <a:p>
                <a:pPr marL="0" indent="0">
                  <a:buNone/>
                </a:pPr>
                <a:endParaRPr lang="en-US" sz="1600" kern="100" dirty="0">
                  <a:solidFill>
                    <a:schemeClr val="bg1"/>
                  </a:solidFill>
                  <a:ea typeface="Calibri" panose="020F0502020204030204" pitchFamily="34" charset="0"/>
                  <a:cs typeface="Times New Roman" panose="02020603050405020304" pitchFamily="18" charset="0"/>
                </a:endParaRPr>
              </a:p>
              <a:p>
                <a:pPr marL="0" indent="0">
                  <a:buNone/>
                </a:pPr>
                <a:r>
                  <a:rPr lang="en-US" sz="1600" kern="100" dirty="0">
                    <a:solidFill>
                      <a:schemeClr val="bg1"/>
                    </a:solidFill>
                    <a:ea typeface="Calibri" panose="020F0502020204030204" pitchFamily="34" charset="0"/>
                    <a:cs typeface="Times New Roman" panose="02020603050405020304" pitchFamily="18" charset="0"/>
                  </a:rPr>
                  <a:t>Contains a strong coupling scaling critical point described by </a:t>
                </a:r>
                <a:r>
                  <a:rPr lang="en-US" sz="1600" kern="100" dirty="0" err="1">
                    <a:solidFill>
                      <a:schemeClr val="bg1"/>
                    </a:solidFill>
                    <a:ea typeface="Calibri" panose="020F0502020204030204" pitchFamily="34" charset="0"/>
                    <a:cs typeface="Times New Roman" panose="02020603050405020304" pitchFamily="18" charset="0"/>
                  </a:rPr>
                  <a:t>Tricritical</a:t>
                </a:r>
                <a:r>
                  <a:rPr lang="en-US" sz="1600" kern="100" dirty="0">
                    <a:solidFill>
                      <a:schemeClr val="bg1"/>
                    </a:solidFill>
                    <a:ea typeface="Calibri" panose="020F0502020204030204" pitchFamily="34" charset="0"/>
                    <a:cs typeface="Times New Roman" panose="02020603050405020304" pitchFamily="18" charset="0"/>
                  </a:rPr>
                  <a:t> </a:t>
                </a:r>
                <a:r>
                  <a:rPr lang="en-US" sz="1600" kern="100" dirty="0" err="1">
                    <a:solidFill>
                      <a:schemeClr val="bg1"/>
                    </a:solidFill>
                    <a:ea typeface="Calibri" panose="020F0502020204030204" pitchFamily="34" charset="0"/>
                    <a:cs typeface="Times New Roman" panose="02020603050405020304" pitchFamily="18" charset="0"/>
                  </a:rPr>
                  <a:t>Ising</a:t>
                </a:r>
                <a:r>
                  <a:rPr lang="en-US" sz="1600" kern="100" dirty="0">
                    <a:solidFill>
                      <a:schemeClr val="bg1"/>
                    </a:solidFill>
                    <a:ea typeface="Calibri" panose="020F0502020204030204" pitchFamily="34" charset="0"/>
                    <a:cs typeface="Times New Roman" panose="02020603050405020304" pitchFamily="18" charset="0"/>
                  </a:rPr>
                  <a:t> model.</a:t>
                </a:r>
              </a:p>
              <a:p>
                <a:pPr marL="0" indent="0">
                  <a:buNone/>
                </a:pPr>
                <a:endParaRPr lang="en-US" sz="1600" kern="100" dirty="0">
                  <a:solidFill>
                    <a:schemeClr val="bg1"/>
                  </a:solidFill>
                  <a:ea typeface="Calibri" panose="020F0502020204030204" pitchFamily="34" charset="0"/>
                  <a:cs typeface="Times New Roman" panose="02020603050405020304" pitchFamily="18" charset="0"/>
                </a:endParaRPr>
              </a:p>
              <a:p>
                <a:pPr marL="0" indent="0">
                  <a:buNone/>
                </a:pPr>
                <a:r>
                  <a:rPr lang="en-US" sz="1600" kern="100" dirty="0">
                    <a:solidFill>
                      <a:schemeClr val="bg1"/>
                    </a:solidFill>
                    <a:ea typeface="Calibri" panose="020F0502020204030204" pitchFamily="34" charset="0"/>
                    <a:cs typeface="Times New Roman" panose="02020603050405020304" pitchFamily="18" charset="0"/>
                  </a:rPr>
                  <a:t>Robust 2-particle and 3-particle bound states appear when </a:t>
                </a:r>
                <a14:m>
                  <m:oMath xmlns:m="http://schemas.openxmlformats.org/officeDocument/2006/math">
                    <m:r>
                      <a:rPr lang="en-US" sz="1600" b="0" i="1" smtClean="0">
                        <a:solidFill>
                          <a:schemeClr val="bg1"/>
                        </a:solidFill>
                        <a:latin typeface="Cambria Math" panose="02040503050406030204" pitchFamily="18" charset="0"/>
                      </a:rPr>
                      <m:t>𝑔</m:t>
                    </m:r>
                    <m:r>
                      <a:rPr lang="en-US" sz="1600" b="0" i="1" smtClean="0">
                        <a:solidFill>
                          <a:schemeClr val="bg1"/>
                        </a:solidFill>
                        <a:latin typeface="Cambria Math" panose="02040503050406030204" pitchFamily="18" charset="0"/>
                      </a:rPr>
                      <m:t>&lt;0</m:t>
                    </m:r>
                  </m:oMath>
                </a14:m>
                <a:r>
                  <a:rPr lang="en-US" sz="1600" kern="100" dirty="0">
                    <a:solidFill>
                      <a:schemeClr val="bg1"/>
                    </a:solidFill>
                    <a:ea typeface="Calibri" panose="020F0502020204030204" pitchFamily="34" charset="0"/>
                    <a:cs typeface="Times New Roman" panose="02020603050405020304" pitchFamily="18" charset="0"/>
                  </a:rPr>
                  <a:t> due to attractive interactions.</a:t>
                </a:r>
              </a:p>
              <a:p>
                <a:pPr marL="0" indent="0">
                  <a:buNone/>
                </a:pPr>
                <a:endParaRPr lang="en-US" sz="1600" kern="100" dirty="0">
                  <a:solidFill>
                    <a:schemeClr val="bg1"/>
                  </a:solidFill>
                  <a:ea typeface="Calibri" panose="020F0502020204030204" pitchFamily="34" charset="0"/>
                  <a:cs typeface="Times New Roman" panose="02020603050405020304" pitchFamily="18" charset="0"/>
                </a:endParaRPr>
              </a:p>
              <a:p>
                <a:pPr marL="0" indent="0">
                  <a:buNone/>
                </a:pPr>
                <a:r>
                  <a:rPr lang="en-US" sz="1600" kern="100" dirty="0">
                    <a:solidFill>
                      <a:schemeClr val="bg1"/>
                    </a:solidFill>
                    <a:ea typeface="Calibri" panose="020F0502020204030204" pitchFamily="34" charset="0"/>
                    <a:cs typeface="Times New Roman" panose="02020603050405020304" pitchFamily="18" charset="0"/>
                  </a:rPr>
                  <a:t>Weak coupling shape of the transition curve:</a:t>
                </a:r>
              </a:p>
              <a:p>
                <a:pPr marL="0" indent="0">
                  <a:buNone/>
                </a:pPr>
                <a:endParaRPr lang="en-US" sz="1600" kern="100" dirty="0">
                  <a:solidFill>
                    <a:schemeClr val="bg1"/>
                  </a:solidFill>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𝑔</m:t>
                      </m:r>
                      <m:r>
                        <a:rPr lang="en-US" sz="1800" i="1">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m:t>
                      </m:r>
                      <m:rad>
                        <m:radPr>
                          <m:degHide m:val="on"/>
                          <m:ctrlPr>
                            <a:rPr lang="en-US" sz="1800" i="1">
                              <a:solidFill>
                                <a:schemeClr val="bg1"/>
                              </a:solidFill>
                              <a:latin typeface="Cambria Math" panose="02040503050406030204" pitchFamily="18" charset="0"/>
                            </a:rPr>
                          </m:ctrlPr>
                        </m:radPr>
                        <m:deg/>
                        <m:e>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8</m:t>
                              </m:r>
                              <m:r>
                                <a:rPr lang="en-US" sz="1800" b="0" i="1" smtClean="0">
                                  <a:solidFill>
                                    <a:schemeClr val="bg1"/>
                                  </a:solidFill>
                                  <a:latin typeface="Cambria Math" panose="02040503050406030204" pitchFamily="18" charset="0"/>
                                </a:rPr>
                                <m:t>𝜆</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𝑚</m:t>
                                  </m:r>
                                </m:e>
                                <m:sup>
                                  <m:r>
                                    <a:rPr lang="en-US" sz="1800" b="0" i="1" smtClean="0">
                                      <a:solidFill>
                                        <a:schemeClr val="bg1"/>
                                      </a:solidFill>
                                      <a:latin typeface="Cambria Math" panose="02040503050406030204" pitchFamily="18" charset="0"/>
                                    </a:rPr>
                                    <m:t>2</m:t>
                                  </m:r>
                                </m:sup>
                              </m:sSup>
                            </m:num>
                            <m:den>
                              <m:r>
                                <a:rPr lang="en-US" sz="1800" b="0" i="1" smtClean="0">
                                  <a:solidFill>
                                    <a:schemeClr val="bg1"/>
                                  </a:solidFill>
                                  <a:latin typeface="Cambria Math" panose="02040503050406030204" pitchFamily="18" charset="0"/>
                                </a:rPr>
                                <m:t>5</m:t>
                              </m:r>
                            </m:den>
                          </m:f>
                        </m:e>
                      </m:rad>
                    </m:oMath>
                  </m:oMathPara>
                </a14:m>
                <a:endParaRPr lang="en-US" sz="1800" kern="100" dirty="0">
                  <a:solidFill>
                    <a:schemeClr val="bg1"/>
                  </a:solidFill>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3EBE7382-8617-B0CB-041F-2F7776217B73}"/>
                  </a:ext>
                </a:extLst>
              </p:cNvPr>
              <p:cNvSpPr txBox="1">
                <a:spLocks noRot="1" noChangeAspect="1" noMove="1" noResize="1" noEditPoints="1" noAdjustHandles="1" noChangeArrowheads="1" noChangeShapeType="1" noTextEdit="1"/>
              </p:cNvSpPr>
              <p:nvPr/>
            </p:nvSpPr>
            <p:spPr>
              <a:xfrm>
                <a:off x="605598" y="943642"/>
                <a:ext cx="4843564" cy="4429867"/>
              </a:xfrm>
              <a:prstGeom prst="rect">
                <a:avLst/>
              </a:prstGeom>
              <a:blipFill>
                <a:blip r:embed="rId3"/>
                <a:stretch>
                  <a:fillRect l="-629" t="-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871D33-E80F-B17A-9A0A-92D157B0BDFC}"/>
                  </a:ext>
                </a:extLst>
              </p:cNvPr>
              <p:cNvSpPr txBox="1"/>
              <p:nvPr/>
            </p:nvSpPr>
            <p:spPr>
              <a:xfrm>
                <a:off x="6658528" y="3114438"/>
                <a:ext cx="4390957" cy="276999"/>
              </a:xfrm>
              <a:prstGeom prst="rect">
                <a:avLst/>
              </a:prstGeom>
              <a:noFill/>
            </p:spPr>
            <p:txBody>
              <a:bodyPr wrap="square" rtlCol="0">
                <a:spAutoFit/>
              </a:bodyPr>
              <a:lstStyle/>
              <a:p>
                <a:pPr algn="ctr"/>
                <a:r>
                  <a:rPr lang="en-US" sz="1200" i="1" dirty="0">
                    <a:solidFill>
                      <a:schemeClr val="bg1"/>
                    </a:solidFill>
                  </a:rPr>
                  <a:t>Expected semiclassical </a:t>
                </a:r>
                <a14:m>
                  <m:oMath xmlns:m="http://schemas.openxmlformats.org/officeDocument/2006/math">
                    <m:sSub>
                      <m:sSubPr>
                        <m:ctrlPr>
                          <a:rPr lang="en-US" sz="1200" b="0" i="1" kern="100" smtClean="0">
                            <a:solidFill>
                              <a:schemeClr val="bg1"/>
                            </a:solidFill>
                            <a:latin typeface="Cambria Math" panose="02040503050406030204" pitchFamily="18" charset="0"/>
                            <a:cs typeface="Times New Roman" panose="02020603050405020304" pitchFamily="18" charset="0"/>
                          </a:rPr>
                        </m:ctrlPr>
                      </m:sSubPr>
                      <m:e>
                        <m:r>
                          <a:rPr lang="en-US" sz="1200" b="0" i="1" kern="100" smtClean="0">
                            <a:solidFill>
                              <a:schemeClr val="bg1"/>
                            </a:solidFill>
                            <a:latin typeface="Cambria Math" panose="02040503050406030204" pitchFamily="18" charset="0"/>
                            <a:cs typeface="Times New Roman" panose="02020603050405020304" pitchFamily="18" charset="0"/>
                          </a:rPr>
                          <m:t>𝑍</m:t>
                        </m:r>
                      </m:e>
                      <m:sub>
                        <m:r>
                          <a:rPr lang="en-US" sz="1200" b="0" i="1" kern="100" smtClean="0">
                            <a:solidFill>
                              <a:schemeClr val="bg1"/>
                            </a:solidFill>
                            <a:latin typeface="Cambria Math" panose="02040503050406030204" pitchFamily="18" charset="0"/>
                            <a:cs typeface="Times New Roman" panose="02020603050405020304" pitchFamily="18" charset="0"/>
                          </a:rPr>
                          <m:t>2</m:t>
                        </m:r>
                      </m:sub>
                    </m:sSub>
                  </m:oMath>
                </a14:m>
                <a:r>
                  <a:rPr lang="en-US" sz="1200" i="1" dirty="0">
                    <a:solidFill>
                      <a:schemeClr val="bg1"/>
                    </a:solidFill>
                  </a:rPr>
                  <a:t> breaking pattern for </a:t>
                </a:r>
                <a14:m>
                  <m:oMath xmlns:m="http://schemas.openxmlformats.org/officeDocument/2006/math">
                    <m:sSub>
                      <m:sSubPr>
                        <m:ctrlPr>
                          <a:rPr lang="en-US" sz="1200" i="1" kern="100" smtClean="0">
                            <a:solidFill>
                              <a:schemeClr val="bg1"/>
                            </a:solidFill>
                            <a:latin typeface="Cambria Math" panose="02040503050406030204" pitchFamily="18" charset="0"/>
                            <a:cs typeface="Times New Roman" panose="02020603050405020304" pitchFamily="18" charset="0"/>
                          </a:rPr>
                        </m:ctrlPr>
                      </m:sSubPr>
                      <m:e>
                        <m:r>
                          <a:rPr lang="en-US" sz="1200" i="1" kern="100">
                            <a:solidFill>
                              <a:schemeClr val="bg1"/>
                            </a:solidFill>
                            <a:latin typeface="Cambria Math" panose="02040503050406030204" pitchFamily="18" charset="0"/>
                            <a:cs typeface="Times New Roman" panose="02020603050405020304" pitchFamily="18" charset="0"/>
                          </a:rPr>
                          <m:t>𝐻</m:t>
                        </m:r>
                      </m:e>
                      <m:sub>
                        <m:r>
                          <a:rPr lang="en-US" sz="1200" i="1" kern="100">
                            <a:solidFill>
                              <a:schemeClr val="bg1"/>
                            </a:solidFill>
                            <a:latin typeface="Cambria Math" panose="02040503050406030204" pitchFamily="18" charset="0"/>
                            <a:cs typeface="Times New Roman" panose="02020603050405020304" pitchFamily="18" charset="0"/>
                          </a:rPr>
                          <m:t>𝐿𝐶</m:t>
                        </m:r>
                      </m:sub>
                    </m:sSub>
                  </m:oMath>
                </a14:m>
                <a:r>
                  <a:rPr lang="en-US" sz="1200" i="1" dirty="0">
                    <a:solidFill>
                      <a:schemeClr val="bg1"/>
                    </a:solidFill>
                  </a:rPr>
                  <a:t> </a:t>
                </a:r>
              </a:p>
            </p:txBody>
          </p:sp>
        </mc:Choice>
        <mc:Fallback xmlns="">
          <p:sp>
            <p:nvSpPr>
              <p:cNvPr id="9" name="TextBox 8">
                <a:extLst>
                  <a:ext uri="{FF2B5EF4-FFF2-40B4-BE49-F238E27FC236}">
                    <a16:creationId xmlns:a16="http://schemas.microsoft.com/office/drawing/2014/main" id="{16871D33-E80F-B17A-9A0A-92D157B0BDFC}"/>
                  </a:ext>
                </a:extLst>
              </p:cNvPr>
              <p:cNvSpPr txBox="1">
                <a:spLocks noRot="1" noChangeAspect="1" noMove="1" noResize="1" noEditPoints="1" noAdjustHandles="1" noChangeArrowheads="1" noChangeShapeType="1" noTextEdit="1"/>
              </p:cNvSpPr>
              <p:nvPr/>
            </p:nvSpPr>
            <p:spPr>
              <a:xfrm>
                <a:off x="6658528" y="3114438"/>
                <a:ext cx="4390957" cy="276999"/>
              </a:xfrm>
              <a:prstGeom prst="rect">
                <a:avLst/>
              </a:prstGeom>
              <a:blipFill>
                <a:blip r:embed="rId4"/>
                <a:stretch>
                  <a:fillRect t="-2222" b="-17778"/>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4FAA46EA-722E-F609-60FE-74CFDDA1E642}"/>
              </a:ext>
            </a:extLst>
          </p:cNvPr>
          <p:cNvSpPr txBox="1"/>
          <p:nvPr/>
        </p:nvSpPr>
        <p:spPr>
          <a:xfrm>
            <a:off x="6645151" y="6374386"/>
            <a:ext cx="4390957" cy="276999"/>
          </a:xfrm>
          <a:prstGeom prst="rect">
            <a:avLst/>
          </a:prstGeom>
          <a:noFill/>
        </p:spPr>
        <p:txBody>
          <a:bodyPr wrap="square" rtlCol="0">
            <a:spAutoFit/>
          </a:bodyPr>
          <a:lstStyle/>
          <a:p>
            <a:pPr algn="ctr"/>
            <a:r>
              <a:rPr lang="en-US" sz="1200" i="1" dirty="0">
                <a:solidFill>
                  <a:schemeClr val="bg1"/>
                </a:solidFill>
              </a:rPr>
              <a:t>Expected phase transition diagram and other features</a:t>
            </a:r>
          </a:p>
        </p:txBody>
      </p:sp>
      <p:sp>
        <p:nvSpPr>
          <p:cNvPr id="2" name="Rectangle 1">
            <a:extLst>
              <a:ext uri="{FF2B5EF4-FFF2-40B4-BE49-F238E27FC236}">
                <a16:creationId xmlns:a16="http://schemas.microsoft.com/office/drawing/2014/main" id="{4A855080-5E61-14D6-AF36-A2FDF8DB0AA4}"/>
              </a:ext>
            </a:extLst>
          </p:cNvPr>
          <p:cNvSpPr/>
          <p:nvPr/>
        </p:nvSpPr>
        <p:spPr>
          <a:xfrm>
            <a:off x="6658528" y="422149"/>
            <a:ext cx="4592128" cy="26592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EF4F6838-3E92-2507-1684-425B7BF67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4605" y="533428"/>
            <a:ext cx="3983373" cy="2484481"/>
          </a:xfrm>
          <a:prstGeom prst="rect">
            <a:avLst/>
          </a:prstGeom>
        </p:spPr>
      </p:pic>
      <p:grpSp>
        <p:nvGrpSpPr>
          <p:cNvPr id="10" name="Group 9">
            <a:extLst>
              <a:ext uri="{FF2B5EF4-FFF2-40B4-BE49-F238E27FC236}">
                <a16:creationId xmlns:a16="http://schemas.microsoft.com/office/drawing/2014/main" id="{93DABD20-6576-CF56-DAF8-9F8149386ACE}"/>
              </a:ext>
            </a:extLst>
          </p:cNvPr>
          <p:cNvGrpSpPr/>
          <p:nvPr/>
        </p:nvGrpSpPr>
        <p:grpSpPr>
          <a:xfrm>
            <a:off x="6645151" y="3442539"/>
            <a:ext cx="4592128" cy="2896585"/>
            <a:chOff x="-252549" y="1341120"/>
            <a:chExt cx="6504904" cy="5059680"/>
          </a:xfrm>
        </p:grpSpPr>
        <p:sp>
          <p:nvSpPr>
            <p:cNvPr id="11" name="Rectangle 10">
              <a:extLst>
                <a:ext uri="{FF2B5EF4-FFF2-40B4-BE49-F238E27FC236}">
                  <a16:creationId xmlns:a16="http://schemas.microsoft.com/office/drawing/2014/main" id="{684AC78E-54E4-2865-B671-A55D26151541}"/>
                </a:ext>
              </a:extLst>
            </p:cNvPr>
            <p:cNvSpPr/>
            <p:nvPr/>
          </p:nvSpPr>
          <p:spPr>
            <a:xfrm>
              <a:off x="-252549" y="1341120"/>
              <a:ext cx="6504904" cy="50596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01B04D4-E9EB-6E9E-E3CF-C678FAC429AD}"/>
                </a:ext>
              </a:extLst>
            </p:cNvPr>
            <p:cNvGrpSpPr/>
            <p:nvPr/>
          </p:nvGrpSpPr>
          <p:grpSpPr>
            <a:xfrm>
              <a:off x="54154" y="1518081"/>
              <a:ext cx="6114417" cy="4634143"/>
              <a:chOff x="-994678" y="1572056"/>
              <a:chExt cx="7597958" cy="4773880"/>
            </a:xfrm>
          </p:grpSpPr>
          <p:pic>
            <p:nvPicPr>
              <p:cNvPr id="13" name="Graphic 12">
                <a:extLst>
                  <a:ext uri="{FF2B5EF4-FFF2-40B4-BE49-F238E27FC236}">
                    <a16:creationId xmlns:a16="http://schemas.microsoft.com/office/drawing/2014/main" id="{92FDDCED-96F4-109D-CE16-258AA8C830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678" y="1572056"/>
                <a:ext cx="7368046" cy="4773880"/>
              </a:xfrm>
              <a:prstGeom prst="rect">
                <a:avLst/>
              </a:prstGeom>
            </p:spPr>
          </p:pic>
          <p:sp>
            <p:nvSpPr>
              <p:cNvPr id="14" name="Freeform: Shape 13">
                <a:extLst>
                  <a:ext uri="{FF2B5EF4-FFF2-40B4-BE49-F238E27FC236}">
                    <a16:creationId xmlns:a16="http://schemas.microsoft.com/office/drawing/2014/main" id="{EE57C9DB-A7AE-F84D-DB52-B6ECBED6A4A6}"/>
                  </a:ext>
                </a:extLst>
              </p:cNvPr>
              <p:cNvSpPr/>
              <p:nvPr/>
            </p:nvSpPr>
            <p:spPr>
              <a:xfrm>
                <a:off x="1814867" y="2697916"/>
                <a:ext cx="493776" cy="3081528"/>
              </a:xfrm>
              <a:custGeom>
                <a:avLst/>
                <a:gdLst>
                  <a:gd name="connsiteX0" fmla="*/ 493776 w 493776"/>
                  <a:gd name="connsiteY0" fmla="*/ 3081528 h 3081528"/>
                  <a:gd name="connsiteX1" fmla="*/ 384048 w 493776"/>
                  <a:gd name="connsiteY1" fmla="*/ 1033272 h 3081528"/>
                  <a:gd name="connsiteX2" fmla="*/ 0 w 493776"/>
                  <a:gd name="connsiteY2" fmla="*/ 0 h 3081528"/>
                </a:gdLst>
                <a:ahLst/>
                <a:cxnLst>
                  <a:cxn ang="0">
                    <a:pos x="connsiteX0" y="connsiteY0"/>
                  </a:cxn>
                  <a:cxn ang="0">
                    <a:pos x="connsiteX1" y="connsiteY1"/>
                  </a:cxn>
                  <a:cxn ang="0">
                    <a:pos x="connsiteX2" y="connsiteY2"/>
                  </a:cxn>
                </a:cxnLst>
                <a:rect l="l" t="t" r="r" b="b"/>
                <a:pathLst>
                  <a:path w="493776" h="3081528">
                    <a:moveTo>
                      <a:pt x="493776" y="3081528"/>
                    </a:moveTo>
                    <a:cubicBezTo>
                      <a:pt x="480060" y="2314194"/>
                      <a:pt x="466344" y="1546860"/>
                      <a:pt x="384048" y="1033272"/>
                    </a:cubicBezTo>
                    <a:cubicBezTo>
                      <a:pt x="301752" y="519684"/>
                      <a:pt x="70104" y="182880"/>
                      <a:pt x="0" y="0"/>
                    </a:cubicBezTo>
                  </a:path>
                </a:pathLst>
              </a:custGeom>
              <a:ln w="25400">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5" name="Graphic 14">
                <a:extLst>
                  <a:ext uri="{FF2B5EF4-FFF2-40B4-BE49-F238E27FC236}">
                    <a16:creationId xmlns:a16="http://schemas.microsoft.com/office/drawing/2014/main" id="{95517D0F-2287-3009-6485-415DA262A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58671" y="3622282"/>
                <a:ext cx="1068324" cy="291361"/>
              </a:xfrm>
              <a:prstGeom prst="rect">
                <a:avLst/>
              </a:prstGeom>
            </p:spPr>
          </p:pic>
          <p:pic>
            <p:nvPicPr>
              <p:cNvPr id="16" name="Graphic 15">
                <a:extLst>
                  <a:ext uri="{FF2B5EF4-FFF2-40B4-BE49-F238E27FC236}">
                    <a16:creationId xmlns:a16="http://schemas.microsoft.com/office/drawing/2014/main" id="{9321B0D9-46C7-10B9-CEC7-52FAA4EC6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39882" y="2852931"/>
                <a:ext cx="864108" cy="288036"/>
              </a:xfrm>
              <a:prstGeom prst="rect">
                <a:avLst/>
              </a:prstGeom>
            </p:spPr>
          </p:pic>
          <p:cxnSp>
            <p:nvCxnSpPr>
              <p:cNvPr id="17" name="Straight Connector 16">
                <a:extLst>
                  <a:ext uri="{FF2B5EF4-FFF2-40B4-BE49-F238E27FC236}">
                    <a16:creationId xmlns:a16="http://schemas.microsoft.com/office/drawing/2014/main" id="{416C32E5-B460-0F6C-5612-25C630D870A3}"/>
                  </a:ext>
                </a:extLst>
              </p:cNvPr>
              <p:cNvCxnSpPr>
                <a:cxnSpLocks/>
              </p:cNvCxnSpPr>
              <p:nvPr/>
            </p:nvCxnSpPr>
            <p:spPr>
              <a:xfrm>
                <a:off x="2308650" y="5798168"/>
                <a:ext cx="2348703" cy="0"/>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61B4DE-AE34-852B-BF85-656221553740}"/>
                  </a:ext>
                </a:extLst>
              </p:cNvPr>
              <p:cNvSpPr txBox="1"/>
              <p:nvPr/>
            </p:nvSpPr>
            <p:spPr>
              <a:xfrm>
                <a:off x="768146" y="4059013"/>
                <a:ext cx="1148992" cy="996890"/>
              </a:xfrm>
              <a:prstGeom prst="rect">
                <a:avLst/>
              </a:prstGeom>
              <a:noFill/>
            </p:spPr>
            <p:txBody>
              <a:bodyPr wrap="square" rtlCol="0">
                <a:spAutoFit/>
              </a:bodyPr>
              <a:lstStyle/>
              <a:p>
                <a:r>
                  <a:rPr lang="en-US" sz="1200" dirty="0"/>
                  <a:t>Bound state</a:t>
                </a:r>
                <a:r>
                  <a:rPr lang="en-US" dirty="0"/>
                  <a:t>?</a:t>
                </a:r>
              </a:p>
            </p:txBody>
          </p:sp>
          <p:pic>
            <p:nvPicPr>
              <p:cNvPr id="19" name="Graphic 18">
                <a:extLst>
                  <a:ext uri="{FF2B5EF4-FFF2-40B4-BE49-F238E27FC236}">
                    <a16:creationId xmlns:a16="http://schemas.microsoft.com/office/drawing/2014/main" id="{2671AFBE-A3F2-DE7B-F125-A7A70306C0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970" y="5360763"/>
                <a:ext cx="866775" cy="228600"/>
              </a:xfrm>
              <a:prstGeom prst="rect">
                <a:avLst/>
              </a:prstGeom>
            </p:spPr>
          </p:pic>
          <p:sp>
            <p:nvSpPr>
              <p:cNvPr id="20" name="Star: 5 Points 19">
                <a:extLst>
                  <a:ext uri="{FF2B5EF4-FFF2-40B4-BE49-F238E27FC236}">
                    <a16:creationId xmlns:a16="http://schemas.microsoft.com/office/drawing/2014/main" id="{7A4F9BB2-66E0-6961-E500-5D68563630BF}"/>
                  </a:ext>
                </a:extLst>
              </p:cNvPr>
              <p:cNvSpPr/>
              <p:nvPr/>
            </p:nvSpPr>
            <p:spPr>
              <a:xfrm>
                <a:off x="4430742" y="5654159"/>
                <a:ext cx="367879" cy="298589"/>
              </a:xfrm>
              <a:prstGeom prst="star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6DFCC0A7-F9AC-7D35-8B3D-A3E2C239CB4D}"/>
                  </a:ext>
                </a:extLst>
              </p:cNvPr>
              <p:cNvCxnSpPr/>
              <p:nvPr/>
            </p:nvCxnSpPr>
            <p:spPr>
              <a:xfrm flipH="1">
                <a:off x="4759124" y="5335719"/>
                <a:ext cx="571965" cy="359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EC7A0-1099-4907-0DFF-277ADD58A7A7}"/>
                  </a:ext>
                </a:extLst>
              </p:cNvPr>
              <p:cNvSpPr txBox="1"/>
              <p:nvPr/>
            </p:nvSpPr>
            <p:spPr>
              <a:xfrm>
                <a:off x="5101177" y="4781892"/>
                <a:ext cx="1502103" cy="553828"/>
              </a:xfrm>
              <a:prstGeom prst="rect">
                <a:avLst/>
              </a:prstGeom>
              <a:noFill/>
            </p:spPr>
            <p:txBody>
              <a:bodyPr wrap="square" rtlCol="0">
                <a:spAutoFit/>
              </a:bodyPr>
              <a:lstStyle/>
              <a:p>
                <a:r>
                  <a:rPr lang="en-US" sz="1400" b="1" dirty="0" err="1"/>
                  <a:t>Ising</a:t>
                </a:r>
                <a:r>
                  <a:rPr lang="en-US" sz="1400" b="1" dirty="0"/>
                  <a:t> FP</a:t>
                </a:r>
              </a:p>
            </p:txBody>
          </p:sp>
        </p:grpSp>
      </p:grpSp>
    </p:spTree>
    <p:extLst>
      <p:ext uri="{BB962C8B-B14F-4D97-AF65-F5344CB8AC3E}">
        <p14:creationId xmlns:p14="http://schemas.microsoft.com/office/powerpoint/2010/main" val="128349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E72188-58AF-7D70-0AE7-760B97EAEAAB}"/>
                  </a:ext>
                </a:extLst>
              </p:cNvPr>
              <p:cNvSpPr txBox="1"/>
              <p:nvPr/>
            </p:nvSpPr>
            <p:spPr>
              <a:xfrm>
                <a:off x="7749618" y="1556075"/>
                <a:ext cx="4092023" cy="3693319"/>
              </a:xfrm>
              <a:prstGeom prst="rect">
                <a:avLst/>
              </a:prstGeom>
              <a:noFill/>
            </p:spPr>
            <p:txBody>
              <a:bodyPr wrap="square">
                <a:spAutoFit/>
              </a:bodyPr>
              <a:lstStyle/>
              <a:p>
                <a:r>
                  <a:rPr lang="en-US" kern="100" dirty="0">
                    <a:solidFill>
                      <a:srgbClr val="00B0F0"/>
                    </a:solidFill>
                    <a:ea typeface="Calibri" panose="020F0502020204030204" pitchFamily="34" charset="0"/>
                    <a:cs typeface="Times New Roman" panose="02020603050405020304" pitchFamily="18" charset="0"/>
                  </a:rPr>
                  <a:t>Tracer of phase transition </a:t>
                </a:r>
                <a:r>
                  <a:rPr lang="en-US" kern="100" dirty="0">
                    <a:solidFill>
                      <a:schemeClr val="bg1"/>
                    </a:solidFill>
                    <a:ea typeface="Calibri" panose="020F0502020204030204" pitchFamily="34" charset="0"/>
                    <a:cs typeface="Times New Roman" panose="02020603050405020304" pitchFamily="18" charset="0"/>
                  </a:rPr>
                  <a:t>: Curve of zero lowest mass. Breakdown becomes sharper as </a:t>
                </a:r>
                <a14:m>
                  <m:oMath xmlns:m="http://schemas.openxmlformats.org/officeDocument/2006/math">
                    <m:sSub>
                      <m:sSubPr>
                        <m:ctrlP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b="0" i="0"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Δ</m:t>
                        </m:r>
                      </m:e>
                      <m:sub>
                        <m:r>
                          <m:rPr>
                            <m:sty m:val="p"/>
                          </m:rPr>
                          <a:rPr lang="en-US" b="0" i="0"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max</m:t>
                        </m:r>
                      </m:sub>
                    </m:sSub>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 </m:t>
                    </m:r>
                  </m:oMath>
                </a14:m>
                <a:r>
                  <a:rPr lang="en-US" kern="100" dirty="0">
                    <a:solidFill>
                      <a:schemeClr val="bg1"/>
                    </a:solidFill>
                    <a:ea typeface="Calibri" panose="020F0502020204030204" pitchFamily="34" charset="0"/>
                    <a:cs typeface="Times New Roman" panose="02020603050405020304" pitchFamily="18" charset="0"/>
                  </a:rPr>
                  <a:t> The method is unable to simulate accurately past the phase transition.</a:t>
                </a:r>
              </a:p>
              <a:p>
                <a:endParaRPr lang="en-US" kern="100" dirty="0">
                  <a:solidFill>
                    <a:schemeClr val="bg1"/>
                  </a:solidFill>
                  <a:ea typeface="Calibri" panose="020F0502020204030204" pitchFamily="34" charset="0"/>
                  <a:cs typeface="Times New Roman" panose="02020603050405020304" pitchFamily="18" charset="0"/>
                </a:endParaRPr>
              </a:p>
              <a:p>
                <a:r>
                  <a:rPr lang="en-US" i="1" kern="100" dirty="0">
                    <a:solidFill>
                      <a:srgbClr val="00B0F0"/>
                    </a:solidFill>
                    <a:ea typeface="Calibri" panose="020F0502020204030204" pitchFamily="34" charset="0"/>
                    <a:cs typeface="Times New Roman" panose="02020603050405020304" pitchFamily="18" charset="0"/>
                  </a:rPr>
                  <a:t>Use extrapolations</a:t>
                </a:r>
                <a:r>
                  <a:rPr lang="en-US" i="1" kern="100" dirty="0">
                    <a:solidFill>
                      <a:schemeClr val="accent3">
                        <a:lumMod val="75000"/>
                      </a:schemeClr>
                    </a:solidFill>
                    <a:ea typeface="Calibri" panose="020F0502020204030204" pitchFamily="34" charset="0"/>
                    <a:cs typeface="Times New Roman" panose="02020603050405020304" pitchFamily="18" charset="0"/>
                  </a:rPr>
                  <a:t> </a:t>
                </a:r>
                <a:r>
                  <a:rPr lang="en-US" kern="100" dirty="0">
                    <a:solidFill>
                      <a:schemeClr val="bg1"/>
                    </a:solidFill>
                    <a:ea typeface="Calibri" panose="020F0502020204030204" pitchFamily="34" charset="0"/>
                    <a:cs typeface="Times New Roman" panose="02020603050405020304" pitchFamily="18" charset="0"/>
                  </a:rPr>
                  <a:t>to obtain accurate approximations to known phase transition boundaries.</a:t>
                </a:r>
                <a:endParaRPr lang="en-US" i="1" kern="100" dirty="0">
                  <a:solidFill>
                    <a:schemeClr val="accent3">
                      <a:lumMod val="75000"/>
                    </a:schemeClr>
                  </a:solidFill>
                  <a:ea typeface="Calibri" panose="020F0502020204030204" pitchFamily="34" charset="0"/>
                  <a:cs typeface="Times New Roman" panose="02020603050405020304" pitchFamily="18" charset="0"/>
                </a:endParaRPr>
              </a:p>
              <a:p>
                <a:endParaRPr lang="en-US" kern="100" dirty="0">
                  <a:solidFill>
                    <a:schemeClr val="bg1"/>
                  </a:solidFill>
                  <a:ea typeface="Calibri" panose="020F0502020204030204" pitchFamily="34" charset="0"/>
                  <a:cs typeface="Times New Roman" panose="02020603050405020304" pitchFamily="18" charset="0"/>
                </a:endParaRPr>
              </a:p>
              <a:p>
                <a:r>
                  <a:rPr lang="en-US" kern="100" dirty="0">
                    <a:solidFill>
                      <a:srgbClr val="00B0F0"/>
                    </a:solidFill>
                    <a:ea typeface="Calibri" panose="020F0502020204030204" pitchFamily="34" charset="0"/>
                    <a:cs typeface="Times New Roman" panose="02020603050405020304" pitchFamily="18" charset="0"/>
                  </a:rPr>
                  <a:t>Agreement</a:t>
                </a:r>
                <a:r>
                  <a:rPr lang="en-US" kern="100" dirty="0">
                    <a:solidFill>
                      <a:schemeClr val="bg1"/>
                    </a:solidFill>
                    <a:ea typeface="Calibri" panose="020F0502020204030204" pitchFamily="34" charset="0"/>
                    <a:cs typeface="Times New Roman" panose="02020603050405020304" pitchFamily="18" charset="0"/>
                  </a:rPr>
                  <a:t> with continuum theory at the known phase transition boundaries </a:t>
                </a:r>
                <a14:m>
                  <m:oMath xmlns:m="http://schemas.openxmlformats.org/officeDocument/2006/math">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𝜆</m:t>
                    </m:r>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=0,  </m:t>
                    </m:r>
                    <m:sSup>
                      <m:sSupPr>
                        <m:ctrlP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pPr>
                      <m:e>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𝑔</m:t>
                        </m:r>
                      </m:e>
                      <m:sup>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2</m:t>
                        </m:r>
                      </m:sup>
                    </m:sSup>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=1.6</m:t>
                    </m:r>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𝜆</m:t>
                    </m:r>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 </m:t>
                    </m:r>
                  </m:oMath>
                </a14:m>
                <a:endParaRPr lang="en-US" kern="100" dirty="0">
                  <a:solidFill>
                    <a:schemeClr val="bg1"/>
                  </a:solidFill>
                  <a:ea typeface="Calibri" panose="020F0502020204030204" pitchFamily="34"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A6E72188-58AF-7D70-0AE7-760B97EAEAAB}"/>
                  </a:ext>
                </a:extLst>
              </p:cNvPr>
              <p:cNvSpPr txBox="1">
                <a:spLocks noRot="1" noChangeAspect="1" noMove="1" noResize="1" noEditPoints="1" noAdjustHandles="1" noChangeArrowheads="1" noChangeShapeType="1" noTextEdit="1"/>
              </p:cNvSpPr>
              <p:nvPr/>
            </p:nvSpPr>
            <p:spPr>
              <a:xfrm>
                <a:off x="7749618" y="1556075"/>
                <a:ext cx="4092023" cy="3693319"/>
              </a:xfrm>
              <a:prstGeom prst="rect">
                <a:avLst/>
              </a:prstGeom>
              <a:blipFill>
                <a:blip r:embed="rId3"/>
                <a:stretch>
                  <a:fillRect l="-1190" t="-660" r="-2381" b="-165"/>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1C672E-242E-6F0C-4941-957B9C4CAD74}"/>
              </a:ext>
            </a:extLst>
          </p:cNvPr>
          <p:cNvSpPr txBox="1"/>
          <p:nvPr/>
        </p:nvSpPr>
        <p:spPr>
          <a:xfrm>
            <a:off x="724097" y="3297343"/>
            <a:ext cx="5793855" cy="276999"/>
          </a:xfrm>
          <a:prstGeom prst="rect">
            <a:avLst/>
          </a:prstGeom>
          <a:noFill/>
        </p:spPr>
        <p:txBody>
          <a:bodyPr wrap="square" rtlCol="0">
            <a:spAutoFit/>
          </a:bodyPr>
          <a:lstStyle/>
          <a:p>
            <a:pPr algn="ctr"/>
            <a:r>
              <a:rPr lang="en-US" sz="1200" i="1" dirty="0">
                <a:solidFill>
                  <a:schemeClr val="bg1"/>
                </a:solidFill>
              </a:rPr>
              <a:t>Phase transition prediction for various truncation levels. Continuum theory in black.</a:t>
            </a:r>
          </a:p>
        </p:txBody>
      </p:sp>
      <p:grpSp>
        <p:nvGrpSpPr>
          <p:cNvPr id="2" name="Group 1">
            <a:extLst>
              <a:ext uri="{FF2B5EF4-FFF2-40B4-BE49-F238E27FC236}">
                <a16:creationId xmlns:a16="http://schemas.microsoft.com/office/drawing/2014/main" id="{42BCC069-DB0B-CD4C-693F-F1B71685F8B1}"/>
              </a:ext>
            </a:extLst>
          </p:cNvPr>
          <p:cNvGrpSpPr/>
          <p:nvPr/>
        </p:nvGrpSpPr>
        <p:grpSpPr>
          <a:xfrm>
            <a:off x="1219349" y="235671"/>
            <a:ext cx="4525408" cy="2973871"/>
            <a:chOff x="896983" y="793457"/>
            <a:chExt cx="7289074" cy="4631658"/>
          </a:xfrm>
        </p:grpSpPr>
        <p:sp>
          <p:nvSpPr>
            <p:cNvPr id="4" name="Rectangle 3">
              <a:extLst>
                <a:ext uri="{FF2B5EF4-FFF2-40B4-BE49-F238E27FC236}">
                  <a16:creationId xmlns:a16="http://schemas.microsoft.com/office/drawing/2014/main" id="{8B27D1DB-3BD8-8F62-6F12-90BAF777D4C3}"/>
                </a:ext>
              </a:extLst>
            </p:cNvPr>
            <p:cNvSpPr/>
            <p:nvPr/>
          </p:nvSpPr>
          <p:spPr>
            <a:xfrm>
              <a:off x="896983" y="793457"/>
              <a:ext cx="7289074" cy="46316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DF53BC6-5DF2-1572-B71B-7330603035BE}"/>
                </a:ext>
              </a:extLst>
            </p:cNvPr>
            <p:cNvPicPr>
              <a:picLocks noChangeAspect="1"/>
            </p:cNvPicPr>
            <p:nvPr/>
          </p:nvPicPr>
          <p:blipFill>
            <a:blip r:embed="rId4"/>
            <a:stretch>
              <a:fillRect/>
            </a:stretch>
          </p:blipFill>
          <p:spPr>
            <a:xfrm>
              <a:off x="1033916" y="1095298"/>
              <a:ext cx="6916372" cy="4199292"/>
            </a:xfrm>
            <a:prstGeom prst="rect">
              <a:avLst/>
            </a:prstGeom>
          </p:spPr>
        </p:pic>
      </p:grpSp>
      <p:grpSp>
        <p:nvGrpSpPr>
          <p:cNvPr id="6" name="Group 5">
            <a:extLst>
              <a:ext uri="{FF2B5EF4-FFF2-40B4-BE49-F238E27FC236}">
                <a16:creationId xmlns:a16="http://schemas.microsoft.com/office/drawing/2014/main" id="{B6BAF245-2F3E-00AD-6C03-C943BEA002AD}"/>
              </a:ext>
            </a:extLst>
          </p:cNvPr>
          <p:cNvGrpSpPr/>
          <p:nvPr/>
        </p:nvGrpSpPr>
        <p:grpSpPr>
          <a:xfrm>
            <a:off x="216803" y="3822193"/>
            <a:ext cx="3239629" cy="2322576"/>
            <a:chOff x="719091" y="992008"/>
            <a:chExt cx="7503715" cy="4473872"/>
          </a:xfrm>
        </p:grpSpPr>
        <p:sp>
          <p:nvSpPr>
            <p:cNvPr id="7" name="Rectangle 6">
              <a:extLst>
                <a:ext uri="{FF2B5EF4-FFF2-40B4-BE49-F238E27FC236}">
                  <a16:creationId xmlns:a16="http://schemas.microsoft.com/office/drawing/2014/main" id="{767B46F5-4FC6-A2F6-260F-5A8A91CE6AFC}"/>
                </a:ext>
              </a:extLst>
            </p:cNvPr>
            <p:cNvSpPr/>
            <p:nvPr/>
          </p:nvSpPr>
          <p:spPr>
            <a:xfrm>
              <a:off x="719091" y="992008"/>
              <a:ext cx="7503715" cy="44738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E7AFB282-DC14-4195-0D31-38620A648B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7499" y="1120339"/>
              <a:ext cx="6529001" cy="4217211"/>
            </a:xfrm>
            <a:prstGeom prst="rect">
              <a:avLst/>
            </a:prstGeom>
          </p:spPr>
        </p:pic>
      </p:grpSp>
      <p:grpSp>
        <p:nvGrpSpPr>
          <p:cNvPr id="13" name="Group 12">
            <a:extLst>
              <a:ext uri="{FF2B5EF4-FFF2-40B4-BE49-F238E27FC236}">
                <a16:creationId xmlns:a16="http://schemas.microsoft.com/office/drawing/2014/main" id="{D61C115F-47A9-5D1A-7485-BB1B54063B27}"/>
              </a:ext>
            </a:extLst>
          </p:cNvPr>
          <p:cNvGrpSpPr/>
          <p:nvPr/>
        </p:nvGrpSpPr>
        <p:grpSpPr>
          <a:xfrm>
            <a:off x="3824692" y="3826481"/>
            <a:ext cx="3441682" cy="2318288"/>
            <a:chOff x="1045029" y="801189"/>
            <a:chExt cx="6653348" cy="3734314"/>
          </a:xfrm>
        </p:grpSpPr>
        <p:sp>
          <p:nvSpPr>
            <p:cNvPr id="14" name="Rectangle 13">
              <a:extLst>
                <a:ext uri="{FF2B5EF4-FFF2-40B4-BE49-F238E27FC236}">
                  <a16:creationId xmlns:a16="http://schemas.microsoft.com/office/drawing/2014/main" id="{D07CD7C2-7302-1EBC-4B11-06AAA8A03E14}"/>
                </a:ext>
              </a:extLst>
            </p:cNvPr>
            <p:cNvSpPr/>
            <p:nvPr/>
          </p:nvSpPr>
          <p:spPr>
            <a:xfrm>
              <a:off x="1045029" y="801189"/>
              <a:ext cx="6653348" cy="37343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AA792D6A-91E3-9171-36C3-E2D9C5C1BE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3997" y="967870"/>
              <a:ext cx="6210970" cy="3532789"/>
            </a:xfrm>
            <a:prstGeom prst="rect">
              <a:avLst/>
            </a:prstGeom>
          </p:spPr>
        </p:pic>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4677391-E9CB-25B2-6C19-A4E14724EE21}"/>
                  </a:ext>
                </a:extLst>
              </p:cNvPr>
              <p:cNvSpPr txBox="1"/>
              <p:nvPr/>
            </p:nvSpPr>
            <p:spPr>
              <a:xfrm>
                <a:off x="724096" y="6290024"/>
                <a:ext cx="5793855" cy="276999"/>
              </a:xfrm>
              <a:prstGeom prst="rect">
                <a:avLst/>
              </a:prstGeom>
              <a:noFill/>
            </p:spPr>
            <p:txBody>
              <a:bodyPr wrap="square" rtlCol="0">
                <a:spAutoFit/>
              </a:bodyPr>
              <a:lstStyle/>
              <a:p>
                <a:pPr algn="ctr"/>
                <a:r>
                  <a:rPr lang="en-US" sz="1200" i="1" dirty="0">
                    <a:solidFill>
                      <a:schemeClr val="bg1"/>
                    </a:solidFill>
                  </a:rPr>
                  <a:t>LCT simulations near phase boundaries </a:t>
                </a:r>
                <a14:m>
                  <m:oMath xmlns:m="http://schemas.openxmlformats.org/officeDocument/2006/math">
                    <m:sSup>
                      <m:sSupPr>
                        <m:ctrlPr>
                          <a:rPr lang="en-US" sz="1200"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pPr>
                      <m:e>
                        <m:r>
                          <a:rPr lang="en-US" sz="1200"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𝑔</m:t>
                        </m:r>
                      </m:e>
                      <m:sup>
                        <m:r>
                          <a:rPr lang="en-US" sz="1200"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2</m:t>
                        </m:r>
                      </m:sup>
                    </m:sSup>
                    <m:r>
                      <a:rPr lang="en-US" sz="1200"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=1.6</m:t>
                    </m:r>
                    <m:r>
                      <a:rPr lang="en-US" sz="1200"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𝜆</m:t>
                    </m:r>
                  </m:oMath>
                </a14:m>
                <a:r>
                  <a:rPr lang="en-US" sz="1200" i="1" dirty="0">
                    <a:solidFill>
                      <a:schemeClr val="bg1"/>
                    </a:solidFill>
                  </a:rPr>
                  <a:t> (left), </a:t>
                </a:r>
                <a14:m>
                  <m:oMath xmlns:m="http://schemas.openxmlformats.org/officeDocument/2006/math">
                    <m:r>
                      <a:rPr lang="en-US" sz="1200" i="1" kern="100">
                        <a:solidFill>
                          <a:schemeClr val="bg1"/>
                        </a:solidFill>
                        <a:latin typeface="Cambria Math" panose="02040503050406030204" pitchFamily="18" charset="0"/>
                        <a:ea typeface="Calibri" panose="020F0502020204030204" pitchFamily="34" charset="0"/>
                        <a:cs typeface="Times New Roman" panose="02020603050405020304" pitchFamily="18" charset="0"/>
                      </a:rPr>
                      <m:t>𝜆</m:t>
                    </m:r>
                    <m:r>
                      <a:rPr lang="en-US" sz="1200" i="1" kern="100">
                        <a:solidFill>
                          <a:schemeClr val="bg1"/>
                        </a:solidFill>
                        <a:latin typeface="Cambria Math" panose="02040503050406030204" pitchFamily="18" charset="0"/>
                        <a:ea typeface="Calibri" panose="020F0502020204030204" pitchFamily="34" charset="0"/>
                        <a:cs typeface="Times New Roman" panose="02020603050405020304" pitchFamily="18" charset="0"/>
                      </a:rPr>
                      <m:t>=0 </m:t>
                    </m:r>
                  </m:oMath>
                </a14:m>
                <a:r>
                  <a:rPr lang="en-US" sz="1200" i="1" dirty="0">
                    <a:solidFill>
                      <a:schemeClr val="bg1"/>
                    </a:solidFill>
                  </a:rPr>
                  <a:t>(right)</a:t>
                </a:r>
              </a:p>
            </p:txBody>
          </p:sp>
        </mc:Choice>
        <mc:Fallback xmlns="">
          <p:sp>
            <p:nvSpPr>
              <p:cNvPr id="17" name="TextBox 16">
                <a:extLst>
                  <a:ext uri="{FF2B5EF4-FFF2-40B4-BE49-F238E27FC236}">
                    <a16:creationId xmlns:a16="http://schemas.microsoft.com/office/drawing/2014/main" id="{B4677391-E9CB-25B2-6C19-A4E14724EE21}"/>
                  </a:ext>
                </a:extLst>
              </p:cNvPr>
              <p:cNvSpPr txBox="1">
                <a:spLocks noRot="1" noChangeAspect="1" noMove="1" noResize="1" noEditPoints="1" noAdjustHandles="1" noChangeArrowheads="1" noChangeShapeType="1" noTextEdit="1"/>
              </p:cNvSpPr>
              <p:nvPr/>
            </p:nvSpPr>
            <p:spPr>
              <a:xfrm>
                <a:off x="724096" y="6290024"/>
                <a:ext cx="5793855" cy="276999"/>
              </a:xfrm>
              <a:prstGeom prst="rect">
                <a:avLst/>
              </a:prstGeom>
              <a:blipFill>
                <a:blip r:embed="rId9"/>
                <a:stretch>
                  <a:fillRect t="-2222" b="-17778"/>
                </a:stretch>
              </a:blipFill>
            </p:spPr>
            <p:txBody>
              <a:bodyPr/>
              <a:lstStyle/>
              <a:p>
                <a:r>
                  <a:rPr lang="en-US">
                    <a:noFill/>
                  </a:rPr>
                  <a:t> </a:t>
                </a:r>
              </a:p>
            </p:txBody>
          </p:sp>
        </mc:Fallback>
      </mc:AlternateContent>
    </p:spTree>
    <p:extLst>
      <p:ext uri="{BB962C8B-B14F-4D97-AF65-F5344CB8AC3E}">
        <p14:creationId xmlns:p14="http://schemas.microsoft.com/office/powerpoint/2010/main" val="2953880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E72188-58AF-7D70-0AE7-760B97EAEAAB}"/>
                  </a:ext>
                </a:extLst>
              </p:cNvPr>
              <p:cNvSpPr txBox="1"/>
              <p:nvPr/>
            </p:nvSpPr>
            <p:spPr>
              <a:xfrm>
                <a:off x="7584995" y="492277"/>
                <a:ext cx="4232916" cy="1880195"/>
              </a:xfrm>
              <a:prstGeom prst="rect">
                <a:avLst/>
              </a:prstGeom>
              <a:noFill/>
            </p:spPr>
            <p:txBody>
              <a:bodyPr wrap="square">
                <a:spAutoFit/>
              </a:bodyPr>
              <a:lstStyle/>
              <a:p>
                <a:r>
                  <a:rPr lang="en-US" sz="1600" kern="100" dirty="0">
                    <a:solidFill>
                      <a:schemeClr val="bg1"/>
                    </a:solidFill>
                    <a:ea typeface="Calibri" panose="020F0502020204030204" pitchFamily="34" charset="0"/>
                    <a:cs typeface="Times New Roman" panose="02020603050405020304" pitchFamily="18" charset="0"/>
                  </a:rPr>
                  <a:t>Threshold 2-particle bound state emerges due to attractive interactions, for </a:t>
                </a:r>
                <a14:m>
                  <m:oMath xmlns:m="http://schemas.openxmlformats.org/officeDocument/2006/math">
                    <m:r>
                      <a:rPr lang="en-US" sz="1600"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𝑔</m:t>
                    </m:r>
                    <m:r>
                      <a:rPr lang="en-US" sz="1600"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&lt;0</m:t>
                    </m:r>
                  </m:oMath>
                </a14:m>
                <a:r>
                  <a:rPr lang="en-US" sz="1600" kern="100" dirty="0">
                    <a:solidFill>
                      <a:schemeClr val="bg1"/>
                    </a:solidFill>
                    <a:cs typeface="Times New Roman" panose="02020603050405020304" pitchFamily="18" charset="0"/>
                  </a:rPr>
                  <a:t>.</a:t>
                </a:r>
              </a:p>
              <a:p>
                <a:r>
                  <a:rPr lang="en-US" sz="1600" kern="100" dirty="0">
                    <a:solidFill>
                      <a:schemeClr val="bg1"/>
                    </a:solidFill>
                    <a:cs typeface="Times New Roman" panose="02020603050405020304" pitchFamily="18" charset="0"/>
                  </a:rPr>
                  <a:t>Simulation agrees with weak coupling prediction:</a:t>
                </a:r>
                <a:r>
                  <a:rPr lang="en-US" sz="1600" dirty="0">
                    <a:solidFill>
                      <a:schemeClr val="bg1"/>
                    </a:solidFill>
                  </a:rPr>
                  <a:t> </a:t>
                </a:r>
              </a:p>
              <a:p>
                <a:pPr algn="just"/>
                <a:endParaRPr lang="en-US" sz="1600" dirty="0">
                  <a:solidFill>
                    <a:schemeClr val="bg1"/>
                  </a:solidFill>
                </a:endParaRPr>
              </a:p>
              <a:p>
                <a:pPr algn="just"/>
                <a14:m>
                  <m:oMathPara xmlns:m="http://schemas.openxmlformats.org/officeDocument/2006/math">
                    <m:oMathParaPr>
                      <m:jc m:val="centerGroup"/>
                    </m:oMathParaPr>
                    <m:oMath xmlns:m="http://schemas.openxmlformats.org/officeDocument/2006/math">
                      <m:f>
                        <m:fPr>
                          <m:ctrlPr>
                            <a:rPr lang="en-US" sz="1600" i="1">
                              <a:solidFill>
                                <a:schemeClr val="bg1"/>
                              </a:solidFill>
                              <a:latin typeface="Cambria Math" panose="02040503050406030204" pitchFamily="18" charset="0"/>
                            </a:rPr>
                          </m:ctrlPr>
                        </m:fPr>
                        <m:num>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𝑀</m:t>
                              </m:r>
                            </m:e>
                            <m:sub>
                              <m:r>
                                <a:rPr lang="en-US" sz="1600" i="1">
                                  <a:solidFill>
                                    <a:schemeClr val="bg1"/>
                                  </a:solidFill>
                                  <a:latin typeface="Cambria Math" panose="02040503050406030204" pitchFamily="18" charset="0"/>
                                </a:rPr>
                                <m:t>2</m:t>
                              </m:r>
                            </m:sub>
                            <m:sup>
                              <m:r>
                                <a:rPr lang="en-US" sz="1600" i="1">
                                  <a:solidFill>
                                    <a:schemeClr val="bg1"/>
                                  </a:solidFill>
                                  <a:latin typeface="Cambria Math" panose="02040503050406030204" pitchFamily="18" charset="0"/>
                                </a:rPr>
                                <m:t>2</m:t>
                              </m:r>
                            </m:sup>
                          </m:sSubSup>
                        </m:num>
                        <m:den>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𝑀</m:t>
                              </m:r>
                            </m:e>
                            <m:sub>
                              <m:r>
                                <a:rPr lang="en-US" sz="1600" i="1">
                                  <a:solidFill>
                                    <a:schemeClr val="bg1"/>
                                  </a:solidFill>
                                  <a:latin typeface="Cambria Math" panose="02040503050406030204" pitchFamily="18" charset="0"/>
                                </a:rPr>
                                <m:t>1</m:t>
                              </m:r>
                            </m:sub>
                            <m:sup>
                              <m:r>
                                <a:rPr lang="en-US" sz="1600" i="1">
                                  <a:solidFill>
                                    <a:schemeClr val="bg1"/>
                                  </a:solidFill>
                                  <a:latin typeface="Cambria Math" panose="02040503050406030204" pitchFamily="18" charset="0"/>
                                </a:rPr>
                                <m:t>2</m:t>
                              </m:r>
                            </m:sup>
                          </m:sSubSup>
                        </m:den>
                      </m:f>
                      <m:r>
                        <a:rPr lang="en-US" sz="1600" i="1">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4</m:t>
                      </m:r>
                      <m:r>
                        <a:rPr lang="en-US" sz="1600" i="1">
                          <a:solidFill>
                            <a:schemeClr val="bg1"/>
                          </a:solidFill>
                          <a:latin typeface="Cambria Math" panose="02040503050406030204" pitchFamily="18"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𝑎</m:t>
                          </m:r>
                        </m:e>
                        <m:sub>
                          <m:r>
                            <a:rPr lang="en-US" sz="1600" b="0" i="1" smtClean="0">
                              <a:solidFill>
                                <a:schemeClr val="bg1"/>
                              </a:solidFill>
                              <a:latin typeface="Cambria Math" panose="02040503050406030204" pitchFamily="18" charset="0"/>
                            </a:rPr>
                            <m:t>2</m:t>
                          </m:r>
                        </m:sub>
                      </m:sSub>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𝑔</m:t>
                              </m:r>
                            </m:e>
                            <m:sup>
                              <m:r>
                                <a:rPr lang="en-US" sz="1600" i="1">
                                  <a:solidFill>
                                    <a:schemeClr val="bg1"/>
                                  </a:solidFill>
                                  <a:latin typeface="Cambria Math" panose="02040503050406030204" pitchFamily="18" charset="0"/>
                                </a:rPr>
                                <m:t>2</m:t>
                              </m:r>
                            </m:sup>
                          </m:sSup>
                        </m:num>
                        <m:den>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𝑚</m:t>
                              </m:r>
                            </m:e>
                            <m:sup>
                              <m:r>
                                <a:rPr lang="en-US" sz="1600" i="1">
                                  <a:solidFill>
                                    <a:schemeClr val="bg1"/>
                                  </a:solidFill>
                                  <a:latin typeface="Cambria Math" panose="02040503050406030204" pitchFamily="18" charset="0"/>
                                </a:rPr>
                                <m:t>4</m:t>
                              </m:r>
                            </m:sup>
                          </m:sSup>
                        </m:den>
                      </m:f>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𝑎</m:t>
                          </m:r>
                        </m:e>
                        <m:sub>
                          <m:r>
                            <a:rPr lang="en-US" sz="1600" b="0" i="1" smtClean="0">
                              <a:solidFill>
                                <a:schemeClr val="bg1"/>
                              </a:solidFill>
                              <a:latin typeface="Cambria Math" panose="02040503050406030204" pitchFamily="18" charset="0"/>
                            </a:rPr>
                            <m:t>2</m:t>
                          </m:r>
                        </m:sub>
                      </m:sSub>
                      <m:r>
                        <a:rPr lang="en-US" sz="1600" b="0" i="1" smtClean="0">
                          <a:solidFill>
                            <a:schemeClr val="bg1"/>
                          </a:solidFill>
                          <a:latin typeface="Cambria Math" panose="02040503050406030204" pitchFamily="18" charset="0"/>
                        </a:rPr>
                        <m:t>=</m:t>
                      </m:r>
                      <m:f>
                        <m:fPr>
                          <m:ctrlPr>
                            <a:rPr lang="en-US" sz="1600" b="0" i="1" smtClean="0">
                              <a:solidFill>
                                <a:schemeClr val="bg1"/>
                              </a:solidFill>
                              <a:latin typeface="Cambria Math" panose="02040503050406030204" pitchFamily="18" charset="0"/>
                            </a:rPr>
                          </m:ctrlPr>
                        </m:fPr>
                        <m:num>
                          <m:r>
                            <a:rPr lang="en-US" sz="1600" b="0" i="1" smtClean="0">
                              <a:solidFill>
                                <a:schemeClr val="bg1"/>
                              </a:solidFill>
                              <a:latin typeface="Cambria Math" panose="02040503050406030204" pitchFamily="18" charset="0"/>
                            </a:rPr>
                            <m:t>1</m:t>
                          </m:r>
                        </m:num>
                        <m:den>
                          <m:r>
                            <a:rPr lang="en-US" sz="1600" b="0" i="1" smtClean="0">
                              <a:solidFill>
                                <a:schemeClr val="bg1"/>
                              </a:solidFill>
                              <a:latin typeface="Cambria Math" panose="02040503050406030204" pitchFamily="18" charset="0"/>
                            </a:rPr>
                            <m:t>64</m:t>
                          </m:r>
                        </m:den>
                      </m:f>
                    </m:oMath>
                  </m:oMathPara>
                </a14:m>
                <a:endParaRPr lang="en-US" sz="1600" kern="100" dirty="0">
                  <a:solidFill>
                    <a:schemeClr val="bg1"/>
                  </a:solidFill>
                  <a:ea typeface="Calibri" panose="020F0502020204030204" pitchFamily="34"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A6E72188-58AF-7D70-0AE7-760B97EAEAAB}"/>
                  </a:ext>
                </a:extLst>
              </p:cNvPr>
              <p:cNvSpPr txBox="1">
                <a:spLocks noRot="1" noChangeAspect="1" noMove="1" noResize="1" noEditPoints="1" noAdjustHandles="1" noChangeArrowheads="1" noChangeShapeType="1" noTextEdit="1"/>
              </p:cNvSpPr>
              <p:nvPr/>
            </p:nvSpPr>
            <p:spPr>
              <a:xfrm>
                <a:off x="7584995" y="492277"/>
                <a:ext cx="4232916" cy="1880195"/>
              </a:xfrm>
              <a:prstGeom prst="rect">
                <a:avLst/>
              </a:prstGeom>
              <a:blipFill>
                <a:blip r:embed="rId3"/>
                <a:stretch>
                  <a:fillRect l="-719" t="-974"/>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1C672E-242E-6F0C-4941-957B9C4CAD74}"/>
              </a:ext>
            </a:extLst>
          </p:cNvPr>
          <p:cNvSpPr txBox="1"/>
          <p:nvPr/>
        </p:nvSpPr>
        <p:spPr>
          <a:xfrm>
            <a:off x="464798" y="3096120"/>
            <a:ext cx="5793855" cy="261610"/>
          </a:xfrm>
          <a:prstGeom prst="rect">
            <a:avLst/>
          </a:prstGeom>
          <a:noFill/>
        </p:spPr>
        <p:txBody>
          <a:bodyPr wrap="square" rtlCol="0">
            <a:spAutoFit/>
          </a:bodyPr>
          <a:lstStyle/>
          <a:p>
            <a:pPr algn="ctr"/>
            <a:r>
              <a:rPr lang="en-US" sz="1100" i="1" dirty="0">
                <a:solidFill>
                  <a:schemeClr val="bg1"/>
                </a:solidFill>
              </a:rPr>
              <a:t>2-particle bound state mass ratio off (left) and on (right) phase boundary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A25A0-3818-7243-B23C-7A94F691E4B8}"/>
                  </a:ext>
                </a:extLst>
              </p:cNvPr>
              <p:cNvSpPr txBox="1"/>
              <p:nvPr/>
            </p:nvSpPr>
            <p:spPr>
              <a:xfrm>
                <a:off x="7494286" y="3632341"/>
                <a:ext cx="4517939" cy="2910156"/>
              </a:xfrm>
              <a:prstGeom prst="rect">
                <a:avLst/>
              </a:prstGeom>
              <a:noFill/>
            </p:spPr>
            <p:txBody>
              <a:bodyPr wrap="square">
                <a:spAutoFit/>
              </a:bodyPr>
              <a:lstStyle/>
              <a:p>
                <a:r>
                  <a:rPr lang="en-US" sz="1600" dirty="0">
                    <a:solidFill>
                      <a:schemeClr val="bg1"/>
                    </a:solidFill>
                  </a:rPr>
                  <a:t>A threshold 3-particle bound state also exists in the theory and is easy to extract from simulations. Extrapolating and fitting suggests that at the phase boundary</a:t>
                </a:r>
              </a:p>
              <a:p>
                <a:endParaRPr lang="en-US" sz="1600" dirty="0">
                  <a:solidFill>
                    <a:schemeClr val="bg1"/>
                  </a:solidFill>
                </a:endParaRPr>
              </a:p>
              <a:p>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d>
                            <m:dPr>
                              <m:ctrlPr>
                                <a:rPr lang="en-US" sz="1600" b="0" i="1" smtClean="0">
                                  <a:solidFill>
                                    <a:schemeClr val="bg1"/>
                                  </a:solidFill>
                                  <a:latin typeface="Cambria Math" panose="02040503050406030204" pitchFamily="18" charset="0"/>
                                </a:rPr>
                              </m:ctrlPr>
                            </m:dPr>
                            <m:e>
                              <m:f>
                                <m:fPr>
                                  <m:ctrlPr>
                                    <a:rPr lang="en-US" sz="1600" b="0" i="1" smtClean="0">
                                      <a:solidFill>
                                        <a:schemeClr val="bg1"/>
                                      </a:solidFill>
                                      <a:latin typeface="Cambria Math" panose="02040503050406030204" pitchFamily="18" charset="0"/>
                                    </a:rPr>
                                  </m:ctrlPr>
                                </m:fPr>
                                <m:num>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𝑀</m:t>
                                      </m:r>
                                    </m:e>
                                    <m:sub>
                                      <m:r>
                                        <a:rPr lang="en-US" sz="1600" b="0" i="1" smtClean="0">
                                          <a:solidFill>
                                            <a:schemeClr val="bg1"/>
                                          </a:solidFill>
                                          <a:latin typeface="Cambria Math" panose="02040503050406030204" pitchFamily="18" charset="0"/>
                                        </a:rPr>
                                        <m:t>3</m:t>
                                      </m:r>
                                    </m:sub>
                                  </m:sSub>
                                </m:num>
                                <m:den>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𝑀</m:t>
                                      </m:r>
                                    </m:e>
                                    <m:sub>
                                      <m:r>
                                        <a:rPr lang="en-US" sz="1600" b="0" i="1" smtClean="0">
                                          <a:solidFill>
                                            <a:schemeClr val="bg1"/>
                                          </a:solidFill>
                                          <a:latin typeface="Cambria Math" panose="02040503050406030204" pitchFamily="18" charset="0"/>
                                        </a:rPr>
                                        <m:t>1</m:t>
                                      </m:r>
                                    </m:sub>
                                  </m:sSub>
                                </m:den>
                              </m:f>
                            </m:e>
                          </m:d>
                        </m:e>
                        <m:sup>
                          <m:r>
                            <a:rPr lang="en-US" sz="1600" b="0" i="1" smtClean="0">
                              <a:solidFill>
                                <a:schemeClr val="bg1"/>
                              </a:solidFill>
                              <a:latin typeface="Cambria Math" panose="02040503050406030204" pitchFamily="18" charset="0"/>
                            </a:rPr>
                            <m:t>2</m:t>
                          </m:r>
                        </m:sup>
                      </m:sSup>
                      <m:r>
                        <a:rPr lang="en-US" sz="1600" b="0" i="1" smtClean="0">
                          <a:solidFill>
                            <a:schemeClr val="bg1"/>
                          </a:solidFill>
                          <a:latin typeface="Cambria Math" panose="02040503050406030204" pitchFamily="18" charset="0"/>
                        </a:rPr>
                        <m:t>=9−</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𝑎</m:t>
                          </m:r>
                        </m:e>
                        <m:sub>
                          <m:r>
                            <a:rPr lang="en-US" sz="1600" b="0" i="1" smtClean="0">
                              <a:solidFill>
                                <a:schemeClr val="bg1"/>
                              </a:solidFill>
                              <a:latin typeface="Cambria Math" panose="02040503050406030204" pitchFamily="18" charset="0"/>
                            </a:rPr>
                            <m:t>3</m:t>
                          </m:r>
                        </m:sub>
                      </m:sSub>
                      <m:sSup>
                        <m:sSupPr>
                          <m:ctrlPr>
                            <a:rPr lang="en-US" sz="1600" b="0" i="1" smtClean="0">
                              <a:solidFill>
                                <a:schemeClr val="bg1"/>
                              </a:solidFill>
                              <a:latin typeface="Cambria Math" panose="02040503050406030204" pitchFamily="18" charset="0"/>
                            </a:rPr>
                          </m:ctrlPr>
                        </m:sSupPr>
                        <m:e>
                          <m:d>
                            <m:dPr>
                              <m:ctrlPr>
                                <a:rPr lang="en-US" sz="1600" b="0" i="1" smtClean="0">
                                  <a:solidFill>
                                    <a:schemeClr val="bg1"/>
                                  </a:solidFill>
                                  <a:latin typeface="Cambria Math" panose="02040503050406030204" pitchFamily="18" charset="0"/>
                                </a:rPr>
                              </m:ctrlPr>
                            </m:dPr>
                            <m:e>
                              <m:f>
                                <m:fPr>
                                  <m:ctrlPr>
                                    <a:rPr lang="en-US" sz="1600" b="0" i="1" smtClean="0">
                                      <a:solidFill>
                                        <a:schemeClr val="bg1"/>
                                      </a:solidFill>
                                      <a:latin typeface="Cambria Math" panose="02040503050406030204" pitchFamily="18" charset="0"/>
                                    </a:rPr>
                                  </m:ctrlPr>
                                </m:fPr>
                                <m:num>
                                  <m:r>
                                    <a:rPr lang="en-US" sz="1600" b="0" i="1" smtClean="0">
                                      <a:solidFill>
                                        <a:schemeClr val="bg1"/>
                                      </a:solidFill>
                                      <a:latin typeface="Cambria Math" panose="02040503050406030204" pitchFamily="18" charset="0"/>
                                    </a:rPr>
                                    <m:t>𝑔</m:t>
                                  </m:r>
                                </m:num>
                                <m:den>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𝑚</m:t>
                                      </m:r>
                                    </m:e>
                                    <m:sup>
                                      <m:r>
                                        <a:rPr lang="en-US" sz="1600" b="0" i="1" smtClean="0">
                                          <a:solidFill>
                                            <a:schemeClr val="bg1"/>
                                          </a:solidFill>
                                          <a:latin typeface="Cambria Math" panose="02040503050406030204" pitchFamily="18" charset="0"/>
                                        </a:rPr>
                                        <m:t>2</m:t>
                                      </m:r>
                                    </m:sup>
                                  </m:sSup>
                                </m:den>
                              </m:f>
                            </m:e>
                          </m:d>
                        </m:e>
                        <m:sup>
                          <m:r>
                            <a:rPr lang="en-US" sz="1600" b="0" i="1" smtClean="0">
                              <a:solidFill>
                                <a:schemeClr val="bg1"/>
                              </a:solidFill>
                              <a:latin typeface="Cambria Math" panose="02040503050406030204" pitchFamily="18" charset="0"/>
                            </a:rPr>
                            <m:t>2</m:t>
                          </m:r>
                        </m:sup>
                      </m:sSup>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𝑎</m:t>
                          </m:r>
                        </m:e>
                        <m:sub>
                          <m:r>
                            <a:rPr lang="en-US" sz="1600" b="0" i="1" smtClean="0">
                              <a:solidFill>
                                <a:schemeClr val="bg1"/>
                              </a:solidFill>
                              <a:latin typeface="Cambria Math" panose="02040503050406030204" pitchFamily="18" charset="0"/>
                            </a:rPr>
                            <m:t>3</m:t>
                          </m:r>
                        </m:sub>
                      </m:sSub>
                      <m:r>
                        <a:rPr lang="en-US" sz="1600" b="0" i="1" smtClean="0">
                          <a:solidFill>
                            <a:schemeClr val="bg1"/>
                          </a:solidFill>
                          <a:latin typeface="Cambria Math" panose="02040503050406030204" pitchFamily="18" charset="0"/>
                        </a:rPr>
                        <m:t>=0.036</m:t>
                      </m:r>
                    </m:oMath>
                  </m:oMathPara>
                </a14:m>
                <a:endParaRPr lang="en-US" sz="1600" dirty="0">
                  <a:solidFill>
                    <a:schemeClr val="bg1"/>
                  </a:solidFill>
                </a:endParaRPr>
              </a:p>
              <a:p>
                <a:endParaRPr lang="en-US" sz="1600" dirty="0">
                  <a:solidFill>
                    <a:schemeClr val="bg1"/>
                  </a:solidFill>
                </a:endParaRPr>
              </a:p>
              <a:p>
                <a:r>
                  <a:rPr lang="en-US" sz="1600" dirty="0">
                    <a:solidFill>
                      <a:schemeClr val="bg1"/>
                    </a:solidFill>
                  </a:rPr>
                  <a:t>twice as large as the two-particle state, suggesting a direction for a non-relativistic analysis (future work)</a:t>
                </a:r>
              </a:p>
            </p:txBody>
          </p:sp>
        </mc:Choice>
        <mc:Fallback xmlns="">
          <p:sp>
            <p:nvSpPr>
              <p:cNvPr id="7" name="TextBox 6">
                <a:extLst>
                  <a:ext uri="{FF2B5EF4-FFF2-40B4-BE49-F238E27FC236}">
                    <a16:creationId xmlns:a16="http://schemas.microsoft.com/office/drawing/2014/main" id="{478A25A0-3818-7243-B23C-7A94F691E4B8}"/>
                  </a:ext>
                </a:extLst>
              </p:cNvPr>
              <p:cNvSpPr txBox="1">
                <a:spLocks noRot="1" noChangeAspect="1" noMove="1" noResize="1" noEditPoints="1" noAdjustHandles="1" noChangeArrowheads="1" noChangeShapeType="1" noTextEdit="1"/>
              </p:cNvSpPr>
              <p:nvPr/>
            </p:nvSpPr>
            <p:spPr>
              <a:xfrm>
                <a:off x="7494286" y="3632341"/>
                <a:ext cx="4517939" cy="2910156"/>
              </a:xfrm>
              <a:prstGeom prst="rect">
                <a:avLst/>
              </a:prstGeom>
              <a:blipFill>
                <a:blip r:embed="rId4"/>
                <a:stretch>
                  <a:fillRect l="-674" t="-629" b="-1887"/>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A1DE0C4-2967-B4C5-7E2D-10F2D5C7BDEB}"/>
              </a:ext>
            </a:extLst>
          </p:cNvPr>
          <p:cNvGrpSpPr/>
          <p:nvPr/>
        </p:nvGrpSpPr>
        <p:grpSpPr>
          <a:xfrm>
            <a:off x="252046" y="196309"/>
            <a:ext cx="2914950" cy="2756263"/>
            <a:chOff x="4900155" y="78377"/>
            <a:chExt cx="4089061" cy="3729392"/>
          </a:xfrm>
        </p:grpSpPr>
        <p:sp>
          <p:nvSpPr>
            <p:cNvPr id="11" name="Rectangle 10">
              <a:extLst>
                <a:ext uri="{FF2B5EF4-FFF2-40B4-BE49-F238E27FC236}">
                  <a16:creationId xmlns:a16="http://schemas.microsoft.com/office/drawing/2014/main" id="{DB076583-39F2-AE78-AEB1-EFB6F9B4A744}"/>
                </a:ext>
              </a:extLst>
            </p:cNvPr>
            <p:cNvSpPr/>
            <p:nvPr/>
          </p:nvSpPr>
          <p:spPr>
            <a:xfrm>
              <a:off x="4900155" y="78377"/>
              <a:ext cx="4089061" cy="37293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FCDE2C6-86D9-C71A-5A4D-E1D2015C4CA1}"/>
                </a:ext>
              </a:extLst>
            </p:cNvPr>
            <p:cNvGrpSpPr/>
            <p:nvPr/>
          </p:nvGrpSpPr>
          <p:grpSpPr>
            <a:xfrm>
              <a:off x="5071355" y="78377"/>
              <a:ext cx="3693408" cy="3640183"/>
              <a:chOff x="6490413" y="1164895"/>
              <a:chExt cx="3389026" cy="3674109"/>
            </a:xfrm>
          </p:grpSpPr>
          <p:pic>
            <p:nvPicPr>
              <p:cNvPr id="16" name="Graphic 15">
                <a:extLst>
                  <a:ext uri="{FF2B5EF4-FFF2-40B4-BE49-F238E27FC236}">
                    <a16:creationId xmlns:a16="http://schemas.microsoft.com/office/drawing/2014/main" id="{045FD11F-DCCA-044E-5B4A-C59DA2E859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0413" y="1393495"/>
                <a:ext cx="3389026" cy="3445509"/>
              </a:xfrm>
              <a:prstGeom prst="rect">
                <a:avLst/>
              </a:prstGeom>
            </p:spPr>
          </p:pic>
          <p:pic>
            <p:nvPicPr>
              <p:cNvPr id="20" name="Graphic 19">
                <a:extLst>
                  <a:ext uri="{FF2B5EF4-FFF2-40B4-BE49-F238E27FC236}">
                    <a16:creationId xmlns:a16="http://schemas.microsoft.com/office/drawing/2014/main" id="{04BC7FD4-638A-C8D5-5AE6-3CC1E017CF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2725" y="1164895"/>
                <a:ext cx="990600" cy="228600"/>
              </a:xfrm>
              <a:prstGeom prst="rect">
                <a:avLst/>
              </a:prstGeom>
            </p:spPr>
          </p:pic>
        </p:grpSp>
      </p:grpSp>
      <p:grpSp>
        <p:nvGrpSpPr>
          <p:cNvPr id="22" name="Group 21">
            <a:extLst>
              <a:ext uri="{FF2B5EF4-FFF2-40B4-BE49-F238E27FC236}">
                <a16:creationId xmlns:a16="http://schemas.microsoft.com/office/drawing/2014/main" id="{F7B84687-A25B-D6B2-D00E-F5A2500C3B89}"/>
              </a:ext>
            </a:extLst>
          </p:cNvPr>
          <p:cNvGrpSpPr/>
          <p:nvPr/>
        </p:nvGrpSpPr>
        <p:grpSpPr>
          <a:xfrm>
            <a:off x="3484894" y="196310"/>
            <a:ext cx="3659568" cy="2756262"/>
            <a:chOff x="4824548" y="3640183"/>
            <a:chExt cx="4164668" cy="3217817"/>
          </a:xfrm>
        </p:grpSpPr>
        <p:sp>
          <p:nvSpPr>
            <p:cNvPr id="23" name="Rectangle 22">
              <a:extLst>
                <a:ext uri="{FF2B5EF4-FFF2-40B4-BE49-F238E27FC236}">
                  <a16:creationId xmlns:a16="http://schemas.microsoft.com/office/drawing/2014/main" id="{47C3E6D4-E6DE-BCE3-6FF3-8524FEAC7D92}"/>
                </a:ext>
              </a:extLst>
            </p:cNvPr>
            <p:cNvSpPr/>
            <p:nvPr/>
          </p:nvSpPr>
          <p:spPr>
            <a:xfrm>
              <a:off x="4824548" y="3640183"/>
              <a:ext cx="4164667" cy="32178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6ACE9BD-97FF-7B13-6B80-C7DC024A5519}"/>
                </a:ext>
              </a:extLst>
            </p:cNvPr>
            <p:cNvPicPr>
              <a:picLocks noChangeAspect="1"/>
            </p:cNvPicPr>
            <p:nvPr/>
          </p:nvPicPr>
          <p:blipFill>
            <a:blip r:embed="rId9"/>
            <a:stretch>
              <a:fillRect/>
            </a:stretch>
          </p:blipFill>
          <p:spPr>
            <a:xfrm>
              <a:off x="4900155" y="3807769"/>
              <a:ext cx="4089061" cy="2940448"/>
            </a:xfrm>
            <a:prstGeom prst="rect">
              <a:avLst/>
            </a:prstGeom>
          </p:spPr>
        </p:pic>
      </p:grpSp>
      <p:grpSp>
        <p:nvGrpSpPr>
          <p:cNvPr id="26" name="Group 25">
            <a:extLst>
              <a:ext uri="{FF2B5EF4-FFF2-40B4-BE49-F238E27FC236}">
                <a16:creationId xmlns:a16="http://schemas.microsoft.com/office/drawing/2014/main" id="{4A8613F1-F37F-BE47-89DE-77476890BAE3}"/>
              </a:ext>
            </a:extLst>
          </p:cNvPr>
          <p:cNvGrpSpPr/>
          <p:nvPr/>
        </p:nvGrpSpPr>
        <p:grpSpPr>
          <a:xfrm>
            <a:off x="3433682" y="3674399"/>
            <a:ext cx="3752006" cy="2795995"/>
            <a:chOff x="1715589" y="3352800"/>
            <a:chExt cx="5434148" cy="3505200"/>
          </a:xfrm>
        </p:grpSpPr>
        <p:sp>
          <p:nvSpPr>
            <p:cNvPr id="27" name="Rectangle 26">
              <a:extLst>
                <a:ext uri="{FF2B5EF4-FFF2-40B4-BE49-F238E27FC236}">
                  <a16:creationId xmlns:a16="http://schemas.microsoft.com/office/drawing/2014/main" id="{DF848AB8-1829-6429-5E97-51B5B949AD35}"/>
                </a:ext>
              </a:extLst>
            </p:cNvPr>
            <p:cNvSpPr/>
            <p:nvPr/>
          </p:nvSpPr>
          <p:spPr>
            <a:xfrm>
              <a:off x="1715589" y="3352800"/>
              <a:ext cx="5434148" cy="3505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DB48533-5049-944B-9186-68986CAD80BC}"/>
                </a:ext>
              </a:extLst>
            </p:cNvPr>
            <p:cNvPicPr>
              <a:picLocks noChangeAspect="1"/>
            </p:cNvPicPr>
            <p:nvPr/>
          </p:nvPicPr>
          <p:blipFill>
            <a:blip r:embed="rId10"/>
            <a:stretch>
              <a:fillRect/>
            </a:stretch>
          </p:blipFill>
          <p:spPr>
            <a:xfrm>
              <a:off x="1850676" y="3429000"/>
              <a:ext cx="5112730" cy="3317835"/>
            </a:xfrm>
            <a:prstGeom prst="rect">
              <a:avLst/>
            </a:prstGeom>
          </p:spPr>
        </p:pic>
      </p:grpSp>
      <p:grpSp>
        <p:nvGrpSpPr>
          <p:cNvPr id="29" name="Group 28">
            <a:extLst>
              <a:ext uri="{FF2B5EF4-FFF2-40B4-BE49-F238E27FC236}">
                <a16:creationId xmlns:a16="http://schemas.microsoft.com/office/drawing/2014/main" id="{9BA5EA13-80D9-22AE-7F6B-60CF20870EE8}"/>
              </a:ext>
            </a:extLst>
          </p:cNvPr>
          <p:cNvGrpSpPr/>
          <p:nvPr/>
        </p:nvGrpSpPr>
        <p:grpSpPr>
          <a:xfrm>
            <a:off x="252046" y="3688815"/>
            <a:ext cx="2914950" cy="2781579"/>
            <a:chOff x="5094514" y="107082"/>
            <a:chExt cx="3892732" cy="3512846"/>
          </a:xfrm>
        </p:grpSpPr>
        <p:sp>
          <p:nvSpPr>
            <p:cNvPr id="30" name="Rectangle 29">
              <a:extLst>
                <a:ext uri="{FF2B5EF4-FFF2-40B4-BE49-F238E27FC236}">
                  <a16:creationId xmlns:a16="http://schemas.microsoft.com/office/drawing/2014/main" id="{8645C13D-A6B6-ADBD-A266-CEBB270F22E4}"/>
                </a:ext>
              </a:extLst>
            </p:cNvPr>
            <p:cNvSpPr/>
            <p:nvPr/>
          </p:nvSpPr>
          <p:spPr>
            <a:xfrm>
              <a:off x="5094514" y="107082"/>
              <a:ext cx="3892732" cy="35128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D3ED0BF-2A60-E4B8-D757-5A22BF3F5E67}"/>
                </a:ext>
              </a:extLst>
            </p:cNvPr>
            <p:cNvPicPr>
              <a:picLocks noChangeAspect="1"/>
            </p:cNvPicPr>
            <p:nvPr/>
          </p:nvPicPr>
          <p:blipFill>
            <a:blip r:embed="rId11"/>
            <a:stretch>
              <a:fillRect/>
            </a:stretch>
          </p:blipFill>
          <p:spPr>
            <a:xfrm>
              <a:off x="5197373" y="167783"/>
              <a:ext cx="3625575" cy="3411181"/>
            </a:xfrm>
            <a:prstGeom prst="rect">
              <a:avLst/>
            </a:prstGeom>
          </p:spPr>
        </p:pic>
      </p:grpSp>
      <p:sp>
        <p:nvSpPr>
          <p:cNvPr id="32" name="TextBox 31">
            <a:extLst>
              <a:ext uri="{FF2B5EF4-FFF2-40B4-BE49-F238E27FC236}">
                <a16:creationId xmlns:a16="http://schemas.microsoft.com/office/drawing/2014/main" id="{98A52D0B-70B8-E54A-1B08-4B96B49171F5}"/>
              </a:ext>
            </a:extLst>
          </p:cNvPr>
          <p:cNvSpPr txBox="1"/>
          <p:nvPr/>
        </p:nvSpPr>
        <p:spPr>
          <a:xfrm>
            <a:off x="587966" y="6524432"/>
            <a:ext cx="5793855" cy="261610"/>
          </a:xfrm>
          <a:prstGeom prst="rect">
            <a:avLst/>
          </a:prstGeom>
          <a:noFill/>
        </p:spPr>
        <p:txBody>
          <a:bodyPr wrap="square" rtlCol="0">
            <a:spAutoFit/>
          </a:bodyPr>
          <a:lstStyle/>
          <a:p>
            <a:pPr algn="ctr"/>
            <a:r>
              <a:rPr lang="en-US" sz="1100" i="1" dirty="0">
                <a:solidFill>
                  <a:schemeClr val="bg1"/>
                </a:solidFill>
              </a:rPr>
              <a:t>3-particle bound state mass ratio off (left) and on (right) phase boundary</a:t>
            </a:r>
          </a:p>
        </p:txBody>
      </p:sp>
    </p:spTree>
    <p:extLst>
      <p:ext uri="{BB962C8B-B14F-4D97-AF65-F5344CB8AC3E}">
        <p14:creationId xmlns:p14="http://schemas.microsoft.com/office/powerpoint/2010/main" val="2144643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14</a:t>
            </a:fld>
            <a:endParaRPr lang="en-US" dirty="0"/>
          </a:p>
        </p:txBody>
      </p:sp>
      <p:sp>
        <p:nvSpPr>
          <p:cNvPr id="10" name="Title 6">
            <a:extLst>
              <a:ext uri="{FF2B5EF4-FFF2-40B4-BE49-F238E27FC236}">
                <a16:creationId xmlns:a16="http://schemas.microsoft.com/office/drawing/2014/main" id="{0A3B99C9-B027-7C4C-1D6D-9441AADEB059}"/>
              </a:ext>
            </a:extLst>
          </p:cNvPr>
          <p:cNvSpPr>
            <a:spLocks noGrp="1"/>
          </p:cNvSpPr>
          <p:nvPr>
            <p:ph type="title"/>
          </p:nvPr>
        </p:nvSpPr>
        <p:spPr>
          <a:xfrm>
            <a:off x="426099" y="1250302"/>
            <a:ext cx="5218145" cy="1116753"/>
          </a:xfrm>
        </p:spPr>
        <p:txBody>
          <a:bodyPr/>
          <a:lstStyle/>
          <a:p>
            <a:r>
              <a:rPr lang="en-US" sz="2800" dirty="0"/>
              <a:t>PROJECT III: </a:t>
            </a:r>
            <a:br>
              <a:rPr lang="en-US" sz="2800" dirty="0"/>
            </a:br>
            <a:br>
              <a:rPr lang="en-US" sz="2800" dirty="0"/>
            </a:br>
            <a:r>
              <a:rPr lang="en-US" sz="2800" dirty="0"/>
              <a:t>Variational LCT (In progress)</a:t>
            </a:r>
          </a:p>
        </p:txBody>
      </p:sp>
      <p:sp>
        <p:nvSpPr>
          <p:cNvPr id="12" name="TextBox 11">
            <a:extLst>
              <a:ext uri="{FF2B5EF4-FFF2-40B4-BE49-F238E27FC236}">
                <a16:creationId xmlns:a16="http://schemas.microsoft.com/office/drawing/2014/main" id="{65195885-99F7-9D0A-2583-00793159CFF3}"/>
              </a:ext>
            </a:extLst>
          </p:cNvPr>
          <p:cNvSpPr txBox="1"/>
          <p:nvPr/>
        </p:nvSpPr>
        <p:spPr>
          <a:xfrm>
            <a:off x="371475" y="2517193"/>
            <a:ext cx="5564154" cy="3970318"/>
          </a:xfrm>
          <a:prstGeom prst="rect">
            <a:avLst/>
          </a:prstGeom>
          <a:noFill/>
        </p:spPr>
        <p:txBody>
          <a:bodyPr wrap="square">
            <a:spAutoFit/>
          </a:bodyPr>
          <a:lstStyle/>
          <a:p>
            <a:r>
              <a:rPr lang="en-US" b="1" i="1" dirty="0">
                <a:solidFill>
                  <a:schemeClr val="accent2">
                    <a:lumMod val="75000"/>
                  </a:schemeClr>
                </a:solidFill>
                <a:cs typeface="Biome" panose="020B0503030204020804" pitchFamily="34" charset="0"/>
              </a:rPr>
              <a:t>Features:</a:t>
            </a:r>
          </a:p>
          <a:p>
            <a:endParaRPr lang="en-US" i="1" dirty="0">
              <a:solidFill>
                <a:schemeClr val="accent3">
                  <a:lumMod val="75000"/>
                </a:schemeClr>
              </a:solidFill>
              <a:cs typeface="Biome" panose="020B0503030204020804" pitchFamily="34" charset="0"/>
            </a:endParaRPr>
          </a:p>
          <a:p>
            <a:r>
              <a:rPr lang="en-US" i="1" dirty="0">
                <a:solidFill>
                  <a:schemeClr val="accent3">
                    <a:lumMod val="75000"/>
                  </a:schemeClr>
                </a:solidFill>
                <a:cs typeface="Biome" panose="020B0503030204020804" pitchFamily="34" charset="0"/>
              </a:rPr>
              <a:t>Analytical handle on nonperturbative physics</a:t>
            </a:r>
          </a:p>
          <a:p>
            <a:r>
              <a:rPr lang="en-US" i="1" dirty="0">
                <a:solidFill>
                  <a:schemeClr val="accent3">
                    <a:lumMod val="75000"/>
                  </a:schemeClr>
                </a:solidFill>
                <a:cs typeface="Biome" panose="020B0503030204020804" pitchFamily="34" charset="0"/>
              </a:rPr>
              <a:t>Complement / improve predictions of traditional LCT</a:t>
            </a:r>
          </a:p>
          <a:p>
            <a:r>
              <a:rPr lang="en-US" i="1" dirty="0">
                <a:solidFill>
                  <a:schemeClr val="accent3">
                    <a:lumMod val="75000"/>
                  </a:schemeClr>
                </a:solidFill>
                <a:cs typeface="Biome" panose="020B0503030204020804" pitchFamily="34" charset="0"/>
              </a:rPr>
              <a:t>Minimize computational time and extrapolations required </a:t>
            </a:r>
          </a:p>
          <a:p>
            <a:r>
              <a:rPr lang="en-US" i="1" dirty="0">
                <a:solidFill>
                  <a:schemeClr val="accent3">
                    <a:lumMod val="75000"/>
                  </a:schemeClr>
                </a:solidFill>
                <a:cs typeface="Biome" panose="020B0503030204020804" pitchFamily="34" charset="0"/>
              </a:rPr>
              <a:t> </a:t>
            </a:r>
            <a:endParaRPr lang="en-US" i="1" dirty="0">
              <a:solidFill>
                <a:schemeClr val="accent2">
                  <a:lumMod val="75000"/>
                </a:schemeClr>
              </a:solidFill>
              <a:cs typeface="Biome" panose="020B0503030204020804" pitchFamily="34" charset="0"/>
            </a:endParaRPr>
          </a:p>
          <a:p>
            <a:r>
              <a:rPr lang="en-US" b="1" i="1" dirty="0">
                <a:solidFill>
                  <a:schemeClr val="accent2">
                    <a:lumMod val="75000"/>
                  </a:schemeClr>
                </a:solidFill>
                <a:cs typeface="Biome" panose="020B0503030204020804" pitchFamily="34" charset="0"/>
              </a:rPr>
              <a:t>Analytical/Computational techniques:</a:t>
            </a:r>
            <a:endParaRPr lang="en-US" i="1" dirty="0">
              <a:solidFill>
                <a:schemeClr val="accent2">
                  <a:lumMod val="75000"/>
                </a:schemeClr>
              </a:solidFill>
              <a:cs typeface="Biome" panose="020B0503030204020804" pitchFamily="34" charset="0"/>
            </a:endParaRPr>
          </a:p>
          <a:p>
            <a:endParaRPr lang="en-US" i="1" dirty="0">
              <a:solidFill>
                <a:schemeClr val="accent3">
                  <a:lumMod val="75000"/>
                </a:schemeClr>
              </a:solidFill>
              <a:cs typeface="Biome" panose="020B0503030204020804" pitchFamily="34" charset="0"/>
            </a:endParaRPr>
          </a:p>
          <a:p>
            <a:r>
              <a:rPr lang="en-US" i="1" dirty="0">
                <a:solidFill>
                  <a:schemeClr val="accent3">
                    <a:lumMod val="75000"/>
                  </a:schemeClr>
                </a:solidFill>
                <a:cs typeface="Biome" panose="020B0503030204020804" pitchFamily="34" charset="0"/>
              </a:rPr>
              <a:t>Asymptotic analysis, approximating functions to arbitrary precision over entire range, analytic continuation, multi-parameter optimization, stochastic gradient descent, ADAM, simulated annealing</a:t>
            </a:r>
          </a:p>
          <a:p>
            <a:pPr marL="0" indent="0">
              <a:buNone/>
            </a:pPr>
            <a:r>
              <a:rPr lang="en-US" sz="1800" kern="1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530005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6E72188-58AF-7D70-0AE7-760B97EAEAAB}"/>
                  </a:ext>
                </a:extLst>
              </p:cNvPr>
              <p:cNvSpPr txBox="1"/>
              <p:nvPr/>
            </p:nvSpPr>
            <p:spPr>
              <a:xfrm>
                <a:off x="890817" y="474345"/>
                <a:ext cx="10410366" cy="5909310"/>
              </a:xfrm>
              <a:prstGeom prst="rect">
                <a:avLst/>
              </a:prstGeom>
              <a:noFill/>
            </p:spPr>
            <p:txBody>
              <a:bodyPr wrap="square">
                <a:spAutoFit/>
              </a:bodyPr>
              <a:lstStyle/>
              <a:p>
                <a:pPr algn="just"/>
                <a:r>
                  <a:rPr lang="en-US" b="1" i="1" kern="100" dirty="0">
                    <a:solidFill>
                      <a:srgbClr val="00B0F0"/>
                    </a:solidFill>
                    <a:ea typeface="Calibri" panose="020F0502020204030204" pitchFamily="34" charset="0"/>
                    <a:cs typeface="Times New Roman" panose="02020603050405020304" pitchFamily="18" charset="0"/>
                  </a:rPr>
                  <a:t>Issue: </a:t>
                </a:r>
              </a:p>
              <a:p>
                <a:pPr algn="just"/>
                <a:r>
                  <a:rPr lang="en-US" kern="100" dirty="0">
                    <a:solidFill>
                      <a:schemeClr val="bg1"/>
                    </a:solidFill>
                    <a:ea typeface="Calibri" panose="020F0502020204030204" pitchFamily="34" charset="0"/>
                    <a:cs typeface="Times New Roman" panose="02020603050405020304" pitchFamily="18" charset="0"/>
                  </a:rPr>
                  <a:t>LCT is essentially a black box variational ansatz; the Hilbert space of an appropriate UV theory is used to approximate the IR theory. Obtaining analytical results from the scheme is impractical. </a:t>
                </a:r>
              </a:p>
              <a:p>
                <a:pPr algn="just"/>
                <a:r>
                  <a:rPr lang="en-US" kern="100" dirty="0">
                    <a:solidFill>
                      <a:schemeClr val="bg1"/>
                    </a:solidFill>
                    <a:ea typeface="Calibri" panose="020F0502020204030204" pitchFamily="34" charset="0"/>
                    <a:cs typeface="Times New Roman" panose="02020603050405020304" pitchFamily="18" charset="0"/>
                  </a:rPr>
                  <a:t>The truncation scheme transforms problem into linear algebra of finite matrices; this point of view is unnecessarily restrictive theoretically - states can only be composed out of a finite number of particles. Phase transitions require participation of high particle sectors.</a:t>
                </a:r>
              </a:p>
              <a:p>
                <a:pPr algn="just"/>
                <a:endParaRPr lang="en-US" kern="100" dirty="0">
                  <a:solidFill>
                    <a:schemeClr val="bg1"/>
                  </a:solidFill>
                  <a:ea typeface="Calibri" panose="020F0502020204030204" pitchFamily="34" charset="0"/>
                  <a:cs typeface="Times New Roman" panose="02020603050405020304" pitchFamily="18" charset="0"/>
                </a:endParaRPr>
              </a:p>
              <a:p>
                <a:pPr algn="just"/>
                <a:r>
                  <a:rPr lang="en-US" b="1" i="1" kern="100" dirty="0">
                    <a:solidFill>
                      <a:srgbClr val="00B0F0"/>
                    </a:solidFill>
                    <a:ea typeface="Calibri" panose="020F0502020204030204" pitchFamily="34" charset="0"/>
                    <a:cs typeface="Times New Roman" panose="02020603050405020304" pitchFamily="18" charset="0"/>
                  </a:rPr>
                  <a:t>Resolution:  </a:t>
                </a:r>
              </a:p>
              <a:p>
                <a:pPr algn="just"/>
                <a:r>
                  <a:rPr lang="en-US" kern="100" dirty="0">
                    <a:solidFill>
                      <a:schemeClr val="bg1"/>
                    </a:solidFill>
                    <a:ea typeface="Calibri" panose="020F0502020204030204" pitchFamily="34" charset="0"/>
                    <a:cs typeface="Times New Roman" panose="02020603050405020304" pitchFamily="18" charset="0"/>
                  </a:rPr>
                  <a:t>Sacrifice linearity of the problem by approximating the lowest energy eigenvectors using trial functions. Reorganize operator basis by quantum numbers </a:t>
                </a:r>
                <a14:m>
                  <m:oMath xmlns:m="http://schemas.openxmlformats.org/officeDocument/2006/math">
                    <m:d>
                      <m:dPr>
                        <m:ctrlP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dPr>
                      <m:e>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𝐽</m:t>
                        </m:r>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𝑛</m:t>
                        </m:r>
                      </m:e>
                    </m:d>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r>
                      <m:rPr>
                        <m:sty m:val="p"/>
                      </m:rPr>
                      <a:rPr lang="en-US" b="0" i="0"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Δ</m:t>
                    </m:r>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𝑛</m:t>
                    </m:r>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 </m:t>
                    </m:r>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𝑛</m:t>
                    </m:r>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oMath>
                </a14:m>
                <a:r>
                  <a:rPr lang="en-US" kern="100" dirty="0">
                    <a:solidFill>
                      <a:schemeClr val="bg1"/>
                    </a:solidFill>
                    <a:ea typeface="Calibri" panose="020F0502020204030204" pitchFamily="34" charset="0"/>
                    <a:cs typeface="Times New Roman" panose="02020603050405020304" pitchFamily="18" charset="0"/>
                  </a:rPr>
                  <a:t>. For fixed low values of </a:t>
                </a:r>
                <a14:m>
                  <m:oMath xmlns:m="http://schemas.openxmlformats.org/officeDocument/2006/math">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𝐽</m:t>
                    </m:r>
                  </m:oMath>
                </a14:m>
                <a:r>
                  <a:rPr lang="en-US" kern="100" dirty="0">
                    <a:solidFill>
                      <a:schemeClr val="bg1"/>
                    </a:solidFill>
                    <a:ea typeface="Calibri" panose="020F0502020204030204" pitchFamily="34" charset="0"/>
                    <a:cs typeface="Times New Roman" panose="02020603050405020304" pitchFamily="18" charset="0"/>
                  </a:rPr>
                  <a:t>, exact matrix element expressions can be obtained for arbitrary </a:t>
                </a:r>
                <a14:m>
                  <m:oMath xmlns:m="http://schemas.openxmlformats.org/officeDocument/2006/math">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𝑛</m:t>
                    </m:r>
                  </m:oMath>
                </a14:m>
                <a:r>
                  <a:rPr lang="en-US" kern="100" dirty="0">
                    <a:solidFill>
                      <a:schemeClr val="bg1"/>
                    </a:solidFill>
                    <a:ea typeface="Calibri" panose="020F0502020204030204" pitchFamily="34" charset="0"/>
                    <a:cs typeface="Times New Roman" panose="02020603050405020304" pitchFamily="18" charset="0"/>
                  </a:rPr>
                  <a:t>, allowing us to write states that contain an arbitrarily high number of particles.</a:t>
                </a:r>
              </a:p>
              <a:p>
                <a:pPr algn="just"/>
                <a:endParaRPr lang="en-US" kern="100" dirty="0">
                  <a:solidFill>
                    <a:schemeClr val="bg1"/>
                  </a:solidFill>
                  <a:ea typeface="Calibri" panose="020F0502020204030204" pitchFamily="34" charset="0"/>
                  <a:cs typeface="Times New Roman" panose="02020603050405020304" pitchFamily="18" charset="0"/>
                </a:endParaRPr>
              </a:p>
              <a:p>
                <a:pPr algn="just"/>
                <a:r>
                  <a:rPr lang="en-US" b="1" i="1" kern="100" dirty="0">
                    <a:solidFill>
                      <a:srgbClr val="00B0F0"/>
                    </a:solidFill>
                    <a:ea typeface="Calibri" panose="020F0502020204030204" pitchFamily="34" charset="0"/>
                    <a:cs typeface="Times New Roman" panose="02020603050405020304" pitchFamily="18" charset="0"/>
                  </a:rPr>
                  <a:t>Pros: </a:t>
                </a:r>
                <a:r>
                  <a:rPr lang="en-US" kern="100" dirty="0">
                    <a:solidFill>
                      <a:schemeClr val="bg1"/>
                    </a:solidFill>
                    <a:ea typeface="Calibri" panose="020F0502020204030204" pitchFamily="34" charset="0"/>
                    <a:cs typeface="Times New Roman" panose="02020603050405020304" pitchFamily="18" charset="0"/>
                  </a:rPr>
                  <a:t>Can obtain similar or better results with a fraction of the computational effort, as long as </a:t>
                </a:r>
                <a:r>
                  <a:rPr lang="en-US" kern="100" dirty="0" err="1">
                    <a:solidFill>
                      <a:schemeClr val="bg1"/>
                    </a:solidFill>
                    <a:ea typeface="Calibri" panose="020F0502020204030204" pitchFamily="34" charset="0"/>
                    <a:cs typeface="Times New Roman" panose="02020603050405020304" pitchFamily="18" charset="0"/>
                  </a:rPr>
                  <a:t>asymptotics</a:t>
                </a:r>
                <a:r>
                  <a:rPr lang="en-US" kern="100" dirty="0">
                    <a:solidFill>
                      <a:schemeClr val="bg1"/>
                    </a:solidFill>
                    <a:ea typeface="Calibri" panose="020F0502020204030204" pitchFamily="34" charset="0"/>
                    <a:cs typeface="Times New Roman" panose="02020603050405020304" pitchFamily="18" charset="0"/>
                  </a:rPr>
                  <a:t> of lowest eigenvector are correct; can reproduce phase transitions much better (especially the trivial ones), with a very small number of variational parameters.</a:t>
                </a:r>
              </a:p>
              <a:p>
                <a:pPr algn="just"/>
                <a:endParaRPr lang="en-US" kern="100" dirty="0">
                  <a:solidFill>
                    <a:schemeClr val="bg1"/>
                  </a:solidFill>
                  <a:ea typeface="Calibri" panose="020F0502020204030204" pitchFamily="34" charset="0"/>
                  <a:cs typeface="Times New Roman" panose="02020603050405020304" pitchFamily="18" charset="0"/>
                </a:endParaRPr>
              </a:p>
              <a:p>
                <a:pPr algn="just"/>
                <a:r>
                  <a:rPr lang="en-US" b="1" i="1" kern="100" dirty="0">
                    <a:solidFill>
                      <a:srgbClr val="00B0F0"/>
                    </a:solidFill>
                    <a:ea typeface="Calibri" panose="020F0502020204030204" pitchFamily="34" charset="0"/>
                    <a:cs typeface="Times New Roman" panose="02020603050405020304" pitchFamily="18" charset="0"/>
                  </a:rPr>
                  <a:t>Cons: </a:t>
                </a:r>
                <a:r>
                  <a:rPr lang="en-US" kern="100" dirty="0">
                    <a:solidFill>
                      <a:schemeClr val="bg1"/>
                    </a:solidFill>
                    <a:ea typeface="Calibri" panose="020F0502020204030204" pitchFamily="34" charset="0"/>
                    <a:cs typeface="Times New Roman" panose="02020603050405020304" pitchFamily="18" charset="0"/>
                  </a:rPr>
                  <a:t>Higher eigenvalues non-trivial, bound state structure obscure; needs additional work to ensure variational energy is represented accurately for all values of the variational parameters.</a:t>
                </a:r>
                <a:endParaRPr lang="en-US" kern="100" dirty="0">
                  <a:solidFill>
                    <a:srgbClr val="00B0F0"/>
                  </a:solidFill>
                  <a:ea typeface="Calibri" panose="020F0502020204030204" pitchFamily="34" charset="0"/>
                  <a:cs typeface="Times New Roman" panose="02020603050405020304" pitchFamily="18" charset="0"/>
                </a:endParaRPr>
              </a:p>
              <a:p>
                <a:endParaRPr lang="en-US" kern="100" dirty="0">
                  <a:solidFill>
                    <a:schemeClr val="bg1"/>
                  </a:solidFill>
                  <a:ea typeface="Calibri" panose="020F0502020204030204" pitchFamily="34" charset="0"/>
                  <a:cs typeface="Times New Roman" panose="02020603050405020304" pitchFamily="18" charset="0"/>
                </a:endParaRPr>
              </a:p>
              <a:p>
                <a:r>
                  <a:rPr lang="en-US" kern="100" dirty="0">
                    <a:solidFill>
                      <a:schemeClr val="bg1"/>
                    </a:solidFill>
                    <a:ea typeface="Calibri" panose="020F0502020204030204" pitchFamily="34" charset="0"/>
                    <a:cs typeface="Times New Roman" panose="02020603050405020304" pitchFamily="18" charset="0"/>
                  </a:rPr>
                  <a:t> </a:t>
                </a:r>
              </a:p>
            </p:txBody>
          </p:sp>
        </mc:Choice>
        <mc:Fallback>
          <p:sp>
            <p:nvSpPr>
              <p:cNvPr id="21" name="TextBox 20">
                <a:extLst>
                  <a:ext uri="{FF2B5EF4-FFF2-40B4-BE49-F238E27FC236}">
                    <a16:creationId xmlns:a16="http://schemas.microsoft.com/office/drawing/2014/main" id="{A6E72188-58AF-7D70-0AE7-760B97EAEAAB}"/>
                  </a:ext>
                </a:extLst>
              </p:cNvPr>
              <p:cNvSpPr txBox="1">
                <a:spLocks noRot="1" noChangeAspect="1" noMove="1" noResize="1" noEditPoints="1" noAdjustHandles="1" noChangeArrowheads="1" noChangeShapeType="1" noTextEdit="1"/>
              </p:cNvSpPr>
              <p:nvPr/>
            </p:nvSpPr>
            <p:spPr>
              <a:xfrm>
                <a:off x="890817" y="474345"/>
                <a:ext cx="10410366" cy="5909310"/>
              </a:xfrm>
              <a:prstGeom prst="rect">
                <a:avLst/>
              </a:prstGeom>
              <a:blipFill>
                <a:blip r:embed="rId3"/>
                <a:stretch>
                  <a:fillRect l="-468" t="-516" r="-527"/>
                </a:stretch>
              </a:blipFill>
            </p:spPr>
            <p:txBody>
              <a:bodyPr/>
              <a:lstStyle/>
              <a:p>
                <a:r>
                  <a:rPr lang="en-US">
                    <a:noFill/>
                  </a:rPr>
                  <a:t> </a:t>
                </a:r>
              </a:p>
            </p:txBody>
          </p:sp>
        </mc:Fallback>
      </mc:AlternateContent>
    </p:spTree>
    <p:extLst>
      <p:ext uri="{BB962C8B-B14F-4D97-AF65-F5344CB8AC3E}">
        <p14:creationId xmlns:p14="http://schemas.microsoft.com/office/powerpoint/2010/main" val="3359523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6E72188-58AF-7D70-0AE7-760B97EAEAAB}"/>
                  </a:ext>
                </a:extLst>
              </p:cNvPr>
              <p:cNvSpPr txBox="1"/>
              <p:nvPr/>
            </p:nvSpPr>
            <p:spPr>
              <a:xfrm>
                <a:off x="515913" y="356615"/>
                <a:ext cx="3571455" cy="8331961"/>
              </a:xfrm>
              <a:prstGeom prst="rect">
                <a:avLst/>
              </a:prstGeom>
              <a:noFill/>
            </p:spPr>
            <p:txBody>
              <a:bodyPr wrap="square">
                <a:spAutoFit/>
              </a:bodyPr>
              <a:lstStyle/>
              <a:p>
                <a:r>
                  <a:rPr lang="en-US" kern="100" dirty="0">
                    <a:solidFill>
                      <a:srgbClr val="00B0F0"/>
                    </a:solidFill>
                    <a:ea typeface="Calibri" panose="020F0502020204030204" pitchFamily="34" charset="0"/>
                    <a:cs typeface="Times New Roman" panose="02020603050405020304" pitchFamily="18" charset="0"/>
                  </a:rPr>
                  <a:t>Ansatz </a:t>
                </a:r>
                <a14:m>
                  <m:oMath xmlns:m="http://schemas.openxmlformats.org/officeDocument/2006/math">
                    <m:r>
                      <a:rPr lang="en-US" b="0" i="1" kern="100" smtClean="0">
                        <a:solidFill>
                          <a:srgbClr val="00B0F0"/>
                        </a:solidFill>
                        <a:latin typeface="Cambria Math" panose="02040503050406030204" pitchFamily="18" charset="0"/>
                        <a:ea typeface="Calibri" panose="020F0502020204030204" pitchFamily="34" charset="0"/>
                        <a:cs typeface="Times New Roman" panose="02020603050405020304" pitchFamily="18" charset="0"/>
                      </a:rPr>
                      <m:t>(</m:t>
                    </m:r>
                    <m:r>
                      <a:rPr lang="en-US" b="0" i="1" kern="100" smtClean="0">
                        <a:solidFill>
                          <a:srgbClr val="00B0F0"/>
                        </a:solidFill>
                        <a:latin typeface="Cambria Math" panose="02040503050406030204" pitchFamily="18" charset="0"/>
                        <a:ea typeface="Calibri" panose="020F0502020204030204" pitchFamily="34" charset="0"/>
                        <a:cs typeface="Times New Roman" panose="02020603050405020304" pitchFamily="18" charset="0"/>
                      </a:rPr>
                      <m:t>𝐽</m:t>
                    </m:r>
                    <m:r>
                      <a:rPr lang="en-US" b="0" i="1" kern="100" smtClean="0">
                        <a:solidFill>
                          <a:srgbClr val="00B0F0"/>
                        </a:solidFill>
                        <a:latin typeface="Cambria Math" panose="02040503050406030204" pitchFamily="18" charset="0"/>
                        <a:ea typeface="Calibri" panose="020F0502020204030204" pitchFamily="34" charset="0"/>
                        <a:cs typeface="Times New Roman" panose="02020603050405020304" pitchFamily="18" charset="0"/>
                      </a:rPr>
                      <m:t>=0)</m:t>
                    </m:r>
                  </m:oMath>
                </a14:m>
                <a:r>
                  <a:rPr lang="en-US" kern="100" dirty="0">
                    <a:solidFill>
                      <a:srgbClr val="00B0F0"/>
                    </a:solidFill>
                    <a:ea typeface="Calibri" panose="020F0502020204030204" pitchFamily="34" charset="0"/>
                    <a:cs typeface="Times New Roman" panose="02020603050405020304" pitchFamily="18" charset="0"/>
                  </a:rPr>
                  <a:t>: </a:t>
                </a:r>
              </a:p>
              <a:p>
                <a14:m>
                  <m:oMathPara xmlns:m="http://schemas.openxmlformats.org/officeDocument/2006/math">
                    <m:oMathParaPr>
                      <m:jc m:val="centerGroup"/>
                    </m:oMathParaPr>
                    <m:oMath xmlns:m="http://schemas.openxmlformats.org/officeDocument/2006/math">
                      <m:r>
                        <a:rPr lang="en-US" sz="1800" i="1" kern="100"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1800"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kern="100"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800" b="0" i="1" kern="100"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0" i="1" kern="100"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1800" b="0" i="1" kern="100"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m:rPr>
                              <m:sty m:val="p"/>
                            </m:rPr>
                            <a:rPr lang="en-US" sz="1800"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n</m:t>
                          </m:r>
                          <m:r>
                            <a:rPr lang="en-US" sz="1800"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en-US" sz="1800"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up>
                        <m:e>
                          <m:sSub>
                            <m:sSubPr>
                              <m:ctrlP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sSup>
                            <m:sSupPr>
                              <m:ctrlP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𝑧</m:t>
                              </m:r>
                            </m:e>
                            <m:sup>
                              <m: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sup>
                          </m:sSup>
                        </m:e>
                      </m:nary>
                      <m: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𝜕𝜙</m:t>
                              </m:r>
                            </m:e>
                          </m:d>
                        </m:e>
                        <m:sup>
                          <m: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1800"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sz="1800"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p</m:t>
                      </m:r>
                      <m:r>
                        <a:rPr lang="en-US" sz="1800"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kern="100" dirty="0">
                  <a:solidFill>
                    <a:srgbClr val="00B0F0"/>
                  </a:solidFill>
                  <a:ea typeface="Calibri" panose="020F0502020204030204" pitchFamily="34" charset="0"/>
                  <a:cs typeface="Times New Roman" panose="02020603050405020304" pitchFamily="18" charset="0"/>
                </a:endParaRPr>
              </a:p>
              <a:p>
                <a:endParaRPr lang="en-US" kern="100" dirty="0">
                  <a:solidFill>
                    <a:schemeClr val="bg1"/>
                  </a:solidFill>
                  <a:ea typeface="Calibri" panose="020F0502020204030204" pitchFamily="34" charset="0"/>
                  <a:cs typeface="Times New Roman" panose="02020603050405020304" pitchFamily="18" charset="0"/>
                </a:endParaRPr>
              </a:p>
              <a:p>
                <a:pPr algn="just"/>
                <a:r>
                  <a:rPr lang="en-US" sz="1600" kern="100" dirty="0">
                    <a:solidFill>
                      <a:schemeClr val="bg1"/>
                    </a:solidFill>
                    <a:ea typeface="Calibri" panose="020F0502020204030204" pitchFamily="34" charset="0"/>
                    <a:cs typeface="Times New Roman" panose="02020603050405020304" pitchFamily="18" charset="0"/>
                  </a:rPr>
                  <a:t>Judicious choice of variational ansatz required to reproduce phase transition depending on the model. Use the </a:t>
                </a:r>
                <a14:m>
                  <m:oMath xmlns:m="http://schemas.openxmlformats.org/officeDocument/2006/math">
                    <m:sSup>
                      <m:sSupPr>
                        <m:ctrlPr>
                          <a:rPr lang="en-US" sz="1600"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pPr>
                      <m:e>
                        <m:r>
                          <a:rPr lang="en-US" sz="1600"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𝜙</m:t>
                        </m:r>
                      </m:e>
                      <m:sup>
                        <m:r>
                          <a:rPr lang="en-US" sz="1600"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4</m:t>
                        </m:r>
                      </m:sup>
                    </m:sSup>
                  </m:oMath>
                </a14:m>
                <a:r>
                  <a:rPr lang="en-US" sz="1600" kern="100" dirty="0">
                    <a:solidFill>
                      <a:schemeClr val="bg1"/>
                    </a:solidFill>
                    <a:ea typeface="Calibri" panose="020F0502020204030204" pitchFamily="34" charset="0"/>
                    <a:cs typeface="Times New Roman" panose="02020603050405020304" pitchFamily="18" charset="0"/>
                  </a:rPr>
                  <a:t> Hamiltonian as a playground:</a:t>
                </a:r>
              </a:p>
              <a:p>
                <a:endParaRPr lang="en-US" kern="100" dirty="0">
                  <a:solidFill>
                    <a:schemeClr val="bg1"/>
                  </a:solidFill>
                  <a:ea typeface="Calibri" panose="020F0502020204030204" pitchFamily="34"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sz="1600" i="1" kern="100" smtClean="0">
                              <a:solidFill>
                                <a:schemeClr val="bg1"/>
                              </a:solidFill>
                              <a:latin typeface="Cambria Math" panose="02040503050406030204" pitchFamily="18" charset="0"/>
                              <a:cs typeface="Times New Roman" panose="02020603050405020304" pitchFamily="18" charset="0"/>
                            </a:rPr>
                          </m:ctrlPr>
                        </m:sSubPr>
                        <m:e>
                          <m:r>
                            <a:rPr lang="en-US" sz="1600" i="1" kern="100">
                              <a:solidFill>
                                <a:schemeClr val="bg1"/>
                              </a:solidFill>
                              <a:latin typeface="Cambria Math" panose="02040503050406030204" pitchFamily="18" charset="0"/>
                              <a:cs typeface="Times New Roman" panose="02020603050405020304" pitchFamily="18" charset="0"/>
                            </a:rPr>
                            <m:t>𝐻</m:t>
                          </m:r>
                        </m:e>
                        <m:sub>
                          <m:r>
                            <a:rPr lang="en-US" sz="1600" i="1" kern="100">
                              <a:solidFill>
                                <a:schemeClr val="bg1"/>
                              </a:solidFill>
                              <a:latin typeface="Cambria Math" panose="02040503050406030204" pitchFamily="18" charset="0"/>
                              <a:cs typeface="Times New Roman" panose="02020603050405020304" pitchFamily="18" charset="0"/>
                            </a:rPr>
                            <m:t>𝐿𝐶</m:t>
                          </m:r>
                        </m:sub>
                      </m:sSub>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nary>
                        <m:naryPr>
                          <m:subHide m:val="on"/>
                          <m:supHide m:val="on"/>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naryPr>
                        <m:sub/>
                        <m:sup/>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600" i="1" kern="100">
                                  <a:solidFill>
                                    <a:schemeClr val="bg1"/>
                                  </a:solidFill>
                                  <a:latin typeface="Cambria Math" panose="02040503050406030204" pitchFamily="18" charset="0"/>
                                  <a:cs typeface="Times New Roman" panose="02020603050405020304" pitchFamily="18" charset="0"/>
                                </a:rPr>
                              </m:ctrlPr>
                            </m:sSubPr>
                            <m:e>
                              <m:r>
                                <a:rPr lang="en-US" sz="1600" i="1" kern="100">
                                  <a:solidFill>
                                    <a:schemeClr val="bg1"/>
                                  </a:solidFill>
                                  <a:latin typeface="Cambria Math" panose="02040503050406030204" pitchFamily="18" charset="0"/>
                                  <a:cs typeface="Times New Roman" panose="02020603050405020304" pitchFamily="18" charset="0"/>
                                </a:rPr>
                                <m:t>𝑥</m:t>
                              </m:r>
                            </m:e>
                            <m:sub>
                              <m:r>
                                <a:rPr lang="en-US" sz="1600" i="1" kern="100">
                                  <a:solidFill>
                                    <a:schemeClr val="bg1"/>
                                  </a:solidFill>
                                  <a:latin typeface="Cambria Math" panose="02040503050406030204" pitchFamily="18" charset="0"/>
                                  <a:cs typeface="Times New Roman" panose="02020603050405020304" pitchFamily="18" charset="0"/>
                                </a:rPr>
                                <m:t>−</m:t>
                              </m:r>
                            </m:sub>
                          </m:sSub>
                          <m:d>
                            <m:d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𝜆</m:t>
                                  </m:r>
                                </m:num>
                                <m:den>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4!</m:t>
                                  </m:r>
                                </m:den>
                              </m:f>
                              <m:sSup>
                                <m:sSup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𝜙</m:t>
                                  </m:r>
                                </m:e>
                                <m: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4</m:t>
                                  </m:r>
                                </m:sup>
                              </m:s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kern="100">
                                      <a:solidFill>
                                        <a:schemeClr val="bg1"/>
                                      </a:solidFill>
                                      <a:latin typeface="Cambria Math" panose="02040503050406030204" pitchFamily="18" charset="0"/>
                                      <a:cs typeface="Times New Roman" panose="02020603050405020304" pitchFamily="18" charset="0"/>
                                    </a:rPr>
                                  </m:ctrlPr>
                                </m:fPr>
                                <m:num>
                                  <m:r>
                                    <a:rPr lang="en-US" sz="1600" b="0" i="1" kern="100" smtClean="0">
                                      <a:solidFill>
                                        <a:schemeClr val="bg1"/>
                                      </a:solidFill>
                                      <a:latin typeface="Cambria Math" panose="02040503050406030204" pitchFamily="18" charset="0"/>
                                      <a:cs typeface="Times New Roman" panose="02020603050405020304" pitchFamily="18" charset="0"/>
                                    </a:rPr>
                                    <m:t>𝑔</m:t>
                                  </m:r>
                                </m:num>
                                <m:den>
                                  <m:r>
                                    <a:rPr lang="en-US" sz="1600" i="1" kern="100">
                                      <a:solidFill>
                                        <a:schemeClr val="bg1"/>
                                      </a:solidFill>
                                      <a:latin typeface="Cambria Math" panose="02040503050406030204" pitchFamily="18" charset="0"/>
                                      <a:cs typeface="Times New Roman" panose="02020603050405020304" pitchFamily="18" charset="0"/>
                                    </a:rPr>
                                    <m:t>3!</m:t>
                                  </m:r>
                                </m:den>
                              </m:f>
                              <m:sSup>
                                <m:sSup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𝜙</m:t>
                                  </m:r>
                                </m:e>
                                <m: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3</m:t>
                                  </m:r>
                                </m:sup>
                              </m:s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𝑚</m:t>
                                      </m:r>
                                    </m:e>
                                    <m:sup>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𝜙</m:t>
                                  </m:r>
                                </m:e>
                                <m: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p>
                              </m:sSup>
                            </m:e>
                          </m:d>
                        </m:e>
                      </m:nary>
                    </m:oMath>
                  </m:oMathPara>
                </a14:m>
                <a:endParaRPr lang="en-US" sz="1600" b="1" kern="100" dirty="0">
                  <a:solidFill>
                    <a:schemeClr val="bg1"/>
                  </a:solidFill>
                  <a:ea typeface="Calibri" panose="020F0502020204030204" pitchFamily="34" charset="0"/>
                  <a:cs typeface="Times New Roman" panose="02020603050405020304" pitchFamily="18" charset="0"/>
                </a:endParaRPr>
              </a:p>
              <a:p>
                <a:endParaRPr lang="en-US" u="sng" kern="100" dirty="0">
                  <a:solidFill>
                    <a:schemeClr val="bg1"/>
                  </a:solidFill>
                  <a:ea typeface="Calibri" panose="020F0502020204030204" pitchFamily="34" charset="0"/>
                  <a:cs typeface="Times New Roman" panose="02020603050405020304" pitchFamily="18" charset="0"/>
                </a:endParaRPr>
              </a:p>
              <a:p>
                <a:r>
                  <a:rPr lang="en-US" u="sng" kern="100" dirty="0">
                    <a:solidFill>
                      <a:schemeClr val="bg1"/>
                    </a:solidFill>
                    <a:ea typeface="Calibri" panose="020F0502020204030204" pitchFamily="34" charset="0"/>
                    <a:cs typeface="Times New Roman" panose="02020603050405020304" pitchFamily="18" charset="0"/>
                  </a:rPr>
                  <a:t>Ansatz types</a:t>
                </a:r>
              </a:p>
              <a:p>
                <a:r>
                  <a:rPr lang="en-US" kern="100" dirty="0">
                    <a:solidFill>
                      <a:srgbClr val="00B0F0"/>
                    </a:solidFill>
                    <a:ea typeface="Calibri" panose="020F0502020204030204" pitchFamily="34" charset="0"/>
                    <a:cs typeface="Times New Roman" panose="02020603050405020304" pitchFamily="18" charset="0"/>
                  </a:rPr>
                  <a:t>Semiclassical: 			</a:t>
                </a:r>
                <a14:m>
                  <m:oMath xmlns:m="http://schemas.openxmlformats.org/officeDocument/2006/math">
                    <m:sSub>
                      <m:sSubPr>
                        <m:ctrlP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𝐴</m:t>
                        </m:r>
                      </m:e>
                      <m:sub>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𝑛</m:t>
                        </m:r>
                      </m:sub>
                    </m:sSub>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f>
                      <m:fPr>
                        <m:ctrlP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fPr>
                      <m:num>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num>
                      <m:den>
                        <m:rad>
                          <m:radPr>
                            <m:degHide m:val="on"/>
                            <m:ctrlPr>
                              <a:rPr lang="en-US" b="0" i="1" kern="100" smtClean="0">
                                <a:solidFill>
                                  <a:schemeClr val="bg1"/>
                                </a:solidFill>
                                <a:latin typeface="Cambria Math" panose="02040503050406030204" pitchFamily="18" charset="0"/>
                                <a:cs typeface="Times New Roman" panose="02020603050405020304" pitchFamily="18" charset="0"/>
                              </a:rPr>
                            </m:ctrlPr>
                          </m:radPr>
                          <m:deg/>
                          <m:e>
                            <m:r>
                              <a:rPr lang="en-US" b="0" i="1" kern="100" smtClean="0">
                                <a:solidFill>
                                  <a:schemeClr val="bg1"/>
                                </a:solidFill>
                                <a:latin typeface="Cambria Math" panose="02040503050406030204" pitchFamily="18" charset="0"/>
                                <a:cs typeface="Times New Roman" panose="02020603050405020304" pitchFamily="18" charset="0"/>
                              </a:rPr>
                              <m:t>𝑛</m:t>
                            </m:r>
                            <m:r>
                              <a:rPr lang="en-US" b="0" i="1" kern="100" smtClean="0">
                                <a:solidFill>
                                  <a:schemeClr val="bg1"/>
                                </a:solidFill>
                                <a:latin typeface="Cambria Math" panose="02040503050406030204" pitchFamily="18" charset="0"/>
                                <a:cs typeface="Times New Roman" panose="02020603050405020304" pitchFamily="18" charset="0"/>
                              </a:rPr>
                              <m:t>!</m:t>
                            </m:r>
                          </m:e>
                        </m:rad>
                      </m:den>
                    </m:f>
                  </m:oMath>
                </a14:m>
                <a:endParaRPr lang="en-US" b="0" kern="100" dirty="0">
                  <a:solidFill>
                    <a:srgbClr val="00B0F0"/>
                  </a:solidFill>
                  <a:cs typeface="Times New Roman" panose="02020603050405020304" pitchFamily="18" charset="0"/>
                </a:endParaRPr>
              </a:p>
              <a:p>
                <a:r>
                  <a:rPr lang="en-US" b="0" kern="100" dirty="0">
                    <a:solidFill>
                      <a:srgbClr val="00B0F0"/>
                    </a:solidFill>
                    <a:cs typeface="Times New Roman" panose="02020603050405020304" pitchFamily="18" charset="0"/>
                  </a:rPr>
                  <a:t>LCT large </a:t>
                </a:r>
                <a14:m>
                  <m:oMath xmlns:m="http://schemas.openxmlformats.org/officeDocument/2006/math">
                    <m:r>
                      <a:rPr lang="en-US" b="0" i="1" kern="100" smtClean="0">
                        <a:solidFill>
                          <a:srgbClr val="00B0F0"/>
                        </a:solidFill>
                        <a:latin typeface="Cambria Math" panose="02040503050406030204" pitchFamily="18" charset="0"/>
                        <a:cs typeface="Times New Roman" panose="02020603050405020304" pitchFamily="18" charset="0"/>
                      </a:rPr>
                      <m:t>𝑛</m:t>
                    </m:r>
                  </m:oMath>
                </a14:m>
                <a:r>
                  <a:rPr lang="en-US" b="0" kern="100" dirty="0">
                    <a:solidFill>
                      <a:srgbClr val="00B0F0"/>
                    </a:solidFill>
                    <a:cs typeface="Times New Roman" panose="02020603050405020304" pitchFamily="18" charset="0"/>
                  </a:rPr>
                  <a:t> asymptotic:		</a:t>
                </a:r>
                <a14:m>
                  <m:oMath xmlns:m="http://schemas.openxmlformats.org/officeDocument/2006/math">
                    <m:sSub>
                      <m:sSubPr>
                        <m:ctrlP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𝐴</m:t>
                        </m:r>
                      </m:e>
                      <m:sub>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𝑛</m:t>
                        </m:r>
                      </m:sub>
                    </m:sSub>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f>
                      <m:fPr>
                        <m:ctrlP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fPr>
                      <m:num>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dPr>
                              <m:e>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e>
                            </m:d>
                          </m:e>
                          <m:sup>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𝑛</m:t>
                            </m:r>
                          </m:sup>
                        </m:sSup>
                      </m:num>
                      <m:den>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2</m:t>
                        </m:r>
                      </m:den>
                    </m:f>
                  </m:oMath>
                </a14:m>
                <a:endParaRPr lang="en-US" b="0" kern="100" dirty="0">
                  <a:solidFill>
                    <a:srgbClr val="00B0F0"/>
                  </a:solidFill>
                  <a:cs typeface="Times New Roman" panose="02020603050405020304" pitchFamily="18" charset="0"/>
                </a:endParaRPr>
              </a:p>
              <a:p>
                <a:r>
                  <a:rPr lang="en-US" kern="100" dirty="0">
                    <a:solidFill>
                      <a:srgbClr val="00B0F0"/>
                    </a:solidFill>
                    <a:cs typeface="Times New Roman" panose="02020603050405020304" pitchFamily="18" charset="0"/>
                  </a:rPr>
                  <a:t>Variational gap mass: 		</a:t>
                </a:r>
                <a14:m>
                  <m:oMath xmlns:m="http://schemas.openxmlformats.org/officeDocument/2006/math">
                    <m:r>
                      <a:rPr lang="en-US" i="1" smtClean="0">
                        <a:solidFill>
                          <a:schemeClr val="bg1"/>
                        </a:solidFill>
                      </a:rPr>
                      <m:t>𝐸</m:t>
                    </m:r>
                    <m:d>
                      <m:dPr>
                        <m:ctrlPr>
                          <a:rPr lang="en-US" i="1">
                            <a:solidFill>
                              <a:schemeClr val="bg1"/>
                            </a:solidFill>
                          </a:rPr>
                        </m:ctrlPr>
                      </m:dPr>
                      <m:e>
                        <m:r>
                          <a:rPr lang="en-US" i="1">
                            <a:solidFill>
                              <a:schemeClr val="bg1"/>
                            </a:solidFill>
                          </a:rPr>
                          <m:t>𝑧</m:t>
                        </m:r>
                      </m:e>
                    </m:d>
                    <m:r>
                      <a:rPr lang="en-US" i="1">
                        <a:solidFill>
                          <a:schemeClr val="bg1"/>
                        </a:solidFill>
                      </a:rPr>
                      <m:t>=</m:t>
                    </m:r>
                    <m:f>
                      <m:fPr>
                        <m:ctrlPr>
                          <a:rPr lang="en-US" i="1">
                            <a:solidFill>
                              <a:schemeClr val="bg1"/>
                            </a:solidFill>
                          </a:rPr>
                        </m:ctrlPr>
                      </m:fPr>
                      <m:num>
                        <m:d>
                          <m:dPr>
                            <m:begChr m:val="⟨"/>
                            <m:endChr m:val="⟩"/>
                            <m:ctrlPr>
                              <a:rPr lang="en-US" i="1">
                                <a:solidFill>
                                  <a:schemeClr val="bg1"/>
                                </a:solidFill>
                              </a:rPr>
                            </m:ctrlPr>
                          </m:dPr>
                          <m:e>
                            <m:r>
                              <a:rPr lang="en-US" i="1">
                                <a:solidFill>
                                  <a:schemeClr val="bg1"/>
                                </a:solidFill>
                              </a:rPr>
                              <m:t>𝑧</m:t>
                            </m:r>
                            <m:d>
                              <m:dPr>
                                <m:begChr m:val="|"/>
                                <m:endChr m:val="|"/>
                                <m:ctrlPr>
                                  <a:rPr lang="en-US" i="1">
                                    <a:solidFill>
                                      <a:schemeClr val="bg1"/>
                                    </a:solidFill>
                                  </a:rPr>
                                </m:ctrlPr>
                              </m:dPr>
                              <m:e>
                                <m:sSub>
                                  <m:sSubPr>
                                    <m:ctrlPr>
                                      <a:rPr lang="en-US" i="1">
                                        <a:solidFill>
                                          <a:schemeClr val="bg1"/>
                                        </a:solidFill>
                                      </a:rPr>
                                    </m:ctrlPr>
                                  </m:sSubPr>
                                  <m:e>
                                    <m:r>
                                      <a:rPr lang="en-US" i="1">
                                        <a:solidFill>
                                          <a:schemeClr val="bg1"/>
                                        </a:solidFill>
                                      </a:rPr>
                                      <m:t>𝐻</m:t>
                                    </m:r>
                                  </m:e>
                                  <m:sub>
                                    <m:r>
                                      <a:rPr lang="en-US" i="1">
                                        <a:solidFill>
                                          <a:schemeClr val="bg1"/>
                                        </a:solidFill>
                                      </a:rPr>
                                      <m:t>𝐿𝐶</m:t>
                                    </m:r>
                                  </m:sub>
                                </m:sSub>
                              </m:e>
                            </m:d>
                            <m:r>
                              <a:rPr lang="en-US" i="1">
                                <a:solidFill>
                                  <a:schemeClr val="bg1"/>
                                </a:solidFill>
                              </a:rPr>
                              <m:t>𝑧</m:t>
                            </m:r>
                          </m:e>
                        </m:d>
                      </m:num>
                      <m:den>
                        <m:d>
                          <m:dPr>
                            <m:begChr m:val="⟨"/>
                            <m:endChr m:val="⟩"/>
                            <m:ctrlPr>
                              <a:rPr lang="en-US" i="1">
                                <a:solidFill>
                                  <a:schemeClr val="bg1"/>
                                </a:solidFill>
                              </a:rPr>
                            </m:ctrlPr>
                          </m:dPr>
                          <m:e>
                            <m:r>
                              <a:rPr lang="en-US" i="1">
                                <a:solidFill>
                                  <a:schemeClr val="bg1"/>
                                </a:solidFill>
                              </a:rPr>
                              <m:t>𝑧</m:t>
                            </m:r>
                          </m:e>
                          <m:e>
                            <m:r>
                              <a:rPr lang="en-US" i="1">
                                <a:solidFill>
                                  <a:schemeClr val="bg1"/>
                                </a:solidFill>
                              </a:rPr>
                              <m:t>𝑧</m:t>
                            </m:r>
                          </m:e>
                        </m:d>
                      </m:den>
                    </m:f>
                  </m:oMath>
                </a14:m>
                <a:endParaRPr lang="en-US" dirty="0"/>
              </a:p>
              <a:p>
                <a:r>
                  <a:rPr lang="en-US" kern="100" dirty="0">
                    <a:solidFill>
                      <a:srgbClr val="00B0F0"/>
                    </a:solidFill>
                    <a:cs typeface="Times New Roman" panose="02020603050405020304" pitchFamily="18" charset="0"/>
                  </a:rPr>
                  <a:t>Goal: </a:t>
                </a:r>
                <a:r>
                  <a:rPr lang="en-US" kern="100" dirty="0">
                    <a:solidFill>
                      <a:schemeClr val="bg1"/>
                    </a:solidFill>
                    <a:cs typeface="Times New Roman" panose="02020603050405020304" pitchFamily="18" charset="0"/>
                  </a:rPr>
                  <a:t>Optimize </a:t>
                </a:r>
                <a14:m>
                  <m:oMath xmlns:m="http://schemas.openxmlformats.org/officeDocument/2006/math">
                    <m:r>
                      <a:rPr lang="en-US" i="1" smtClean="0">
                        <a:solidFill>
                          <a:schemeClr val="bg1"/>
                        </a:solidFill>
                        <a:latin typeface="Cambria Math" panose="02040503050406030204" pitchFamily="18" charset="0"/>
                      </a:rPr>
                      <m:t>𝐸</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𝑧</m:t>
                        </m:r>
                      </m:e>
                    </m:d>
                  </m:oMath>
                </a14:m>
                <a:endParaRPr lang="en-US" kern="100" dirty="0">
                  <a:solidFill>
                    <a:srgbClr val="00B0F0"/>
                  </a:solidFill>
                  <a:cs typeface="Times New Roman" panose="02020603050405020304" pitchFamily="18" charset="0"/>
                </a:endParaRPr>
              </a:p>
              <a:p>
                <a:endParaRPr lang="en-US" b="0" kern="100" dirty="0">
                  <a:solidFill>
                    <a:srgbClr val="00B0F0"/>
                  </a:solidFill>
                  <a:cs typeface="Times New Roman" panose="02020603050405020304" pitchFamily="18" charset="0"/>
                </a:endParaRPr>
              </a:p>
              <a:p>
                <a:endParaRPr lang="en-US" b="0" kern="100" dirty="0">
                  <a:solidFill>
                    <a:srgbClr val="00B0F0"/>
                  </a:solidFill>
                  <a:cs typeface="Times New Roman" panose="02020603050405020304" pitchFamily="18" charset="0"/>
                </a:endParaRPr>
              </a:p>
              <a:p>
                <a:endParaRPr lang="en-US" kern="100" dirty="0">
                  <a:solidFill>
                    <a:srgbClr val="00B0F0"/>
                  </a:solidFill>
                  <a:cs typeface="Times New Roman" panose="02020603050405020304" pitchFamily="18" charset="0"/>
                </a:endParaRPr>
              </a:p>
              <a:p>
                <a:endParaRPr lang="en-US" kern="100" dirty="0">
                  <a:solidFill>
                    <a:srgbClr val="00B0F0"/>
                  </a:solidFill>
                  <a:cs typeface="Times New Roman" panose="02020603050405020304" pitchFamily="18" charset="0"/>
                </a:endParaRPr>
              </a:p>
              <a:p>
                <a:endParaRPr lang="en-US" b="0" kern="100" dirty="0">
                  <a:solidFill>
                    <a:srgbClr val="00B0F0"/>
                  </a:solidFill>
                  <a:cs typeface="Times New Roman" panose="02020603050405020304" pitchFamily="18" charset="0"/>
                </a:endParaRPr>
              </a:p>
              <a:p>
                <a:endParaRPr lang="en-US" kern="100" dirty="0">
                  <a:solidFill>
                    <a:schemeClr val="bg1"/>
                  </a:solidFill>
                  <a:ea typeface="Calibri" panose="020F0502020204030204" pitchFamily="34" charset="0"/>
                  <a:cs typeface="Times New Roman" panose="02020603050405020304" pitchFamily="18" charset="0"/>
                </a:endParaRPr>
              </a:p>
              <a:p>
                <a:r>
                  <a:rPr lang="en-US" kern="100" dirty="0">
                    <a:solidFill>
                      <a:schemeClr val="bg1"/>
                    </a:solidFill>
                    <a:ea typeface="Calibri" panose="020F0502020204030204" pitchFamily="34" charset="0"/>
                    <a:cs typeface="Times New Roman" panose="02020603050405020304" pitchFamily="18" charset="0"/>
                  </a:rPr>
                  <a:t> </a:t>
                </a:r>
              </a:p>
            </p:txBody>
          </p:sp>
        </mc:Choice>
        <mc:Fallback>
          <p:sp>
            <p:nvSpPr>
              <p:cNvPr id="21" name="TextBox 20">
                <a:extLst>
                  <a:ext uri="{FF2B5EF4-FFF2-40B4-BE49-F238E27FC236}">
                    <a16:creationId xmlns:a16="http://schemas.microsoft.com/office/drawing/2014/main" id="{A6E72188-58AF-7D70-0AE7-760B97EAEAAB}"/>
                  </a:ext>
                </a:extLst>
              </p:cNvPr>
              <p:cNvSpPr txBox="1">
                <a:spLocks noRot="1" noChangeAspect="1" noMove="1" noResize="1" noEditPoints="1" noAdjustHandles="1" noChangeArrowheads="1" noChangeShapeType="1" noTextEdit="1"/>
              </p:cNvSpPr>
              <p:nvPr/>
            </p:nvSpPr>
            <p:spPr>
              <a:xfrm>
                <a:off x="515913" y="356615"/>
                <a:ext cx="3571455" cy="8331961"/>
              </a:xfrm>
              <a:prstGeom prst="rect">
                <a:avLst/>
              </a:prstGeom>
              <a:blipFill>
                <a:blip r:embed="rId3"/>
                <a:stretch>
                  <a:fillRect l="-1536" t="-293" r="-85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D406890-F07C-0812-E626-72189CC2F4EF}"/>
              </a:ext>
            </a:extLst>
          </p:cNvPr>
          <p:cNvSpPr txBox="1"/>
          <p:nvPr/>
        </p:nvSpPr>
        <p:spPr>
          <a:xfrm>
            <a:off x="4868611" y="393190"/>
            <a:ext cx="2709674" cy="2308324"/>
          </a:xfrm>
          <a:prstGeom prst="rect">
            <a:avLst/>
          </a:prstGeom>
          <a:noFill/>
        </p:spPr>
        <p:txBody>
          <a:bodyPr wrap="square" rtlCol="0">
            <a:spAutoFit/>
          </a:bodyPr>
          <a:lstStyle/>
          <a:p>
            <a:r>
              <a:rPr lang="en-US" i="1" u="sng" dirty="0">
                <a:solidFill>
                  <a:srgbClr val="00B0F0"/>
                </a:solidFill>
              </a:rPr>
              <a:t>Preliminary results</a:t>
            </a:r>
          </a:p>
          <a:p>
            <a:endParaRPr lang="en-US" i="1" u="sng" dirty="0">
              <a:solidFill>
                <a:srgbClr val="00B0F0"/>
              </a:solidFill>
            </a:endParaRPr>
          </a:p>
          <a:p>
            <a:pPr marL="285750" indent="-285750">
              <a:buFont typeface="Arial" panose="020B0604020202020204" pitchFamily="34" charset="0"/>
              <a:buChar char="•"/>
            </a:pPr>
            <a:r>
              <a:rPr lang="en-US" dirty="0">
                <a:solidFill>
                  <a:schemeClr val="accent2">
                    <a:lumMod val="75000"/>
                  </a:schemeClr>
                </a:solidFill>
              </a:rPr>
              <a:t>Semiclassical ansatz</a:t>
            </a:r>
          </a:p>
          <a:p>
            <a:endParaRPr lang="en-US" dirty="0">
              <a:solidFill>
                <a:schemeClr val="tx2">
                  <a:lumMod val="50000"/>
                </a:schemeClr>
              </a:solidFill>
            </a:endParaRPr>
          </a:p>
          <a:p>
            <a:r>
              <a:rPr lang="en-US" dirty="0">
                <a:solidFill>
                  <a:schemeClr val="bg1"/>
                </a:solidFill>
              </a:rPr>
              <a:t>Captures weak coupling transition perfectly, fails to capture strong coupling transition.</a:t>
            </a:r>
          </a:p>
        </p:txBody>
      </p:sp>
      <p:grpSp>
        <p:nvGrpSpPr>
          <p:cNvPr id="30" name="Group 29">
            <a:extLst>
              <a:ext uri="{FF2B5EF4-FFF2-40B4-BE49-F238E27FC236}">
                <a16:creationId xmlns:a16="http://schemas.microsoft.com/office/drawing/2014/main" id="{3990B60F-899C-4D0A-FBA7-6A1E220E429E}"/>
              </a:ext>
            </a:extLst>
          </p:cNvPr>
          <p:cNvGrpSpPr/>
          <p:nvPr/>
        </p:nvGrpSpPr>
        <p:grpSpPr>
          <a:xfrm>
            <a:off x="8430988" y="638068"/>
            <a:ext cx="3571455" cy="2406884"/>
            <a:chOff x="1733006" y="1648505"/>
            <a:chExt cx="4963885" cy="3038475"/>
          </a:xfrm>
        </p:grpSpPr>
        <p:sp>
          <p:nvSpPr>
            <p:cNvPr id="31" name="Rectangle 30">
              <a:extLst>
                <a:ext uri="{FF2B5EF4-FFF2-40B4-BE49-F238E27FC236}">
                  <a16:creationId xmlns:a16="http://schemas.microsoft.com/office/drawing/2014/main" id="{3B3ECE2B-BD43-8CB0-4B0E-456B2AB2B689}"/>
                </a:ext>
              </a:extLst>
            </p:cNvPr>
            <p:cNvSpPr/>
            <p:nvPr/>
          </p:nvSpPr>
          <p:spPr>
            <a:xfrm>
              <a:off x="1733006" y="1648505"/>
              <a:ext cx="4963885" cy="3038475"/>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1A6870E8-0F45-9A56-82D2-22B86519E849}"/>
                </a:ext>
              </a:extLst>
            </p:cNvPr>
            <p:cNvGrpSpPr/>
            <p:nvPr/>
          </p:nvGrpSpPr>
          <p:grpSpPr>
            <a:xfrm>
              <a:off x="1863633" y="1648505"/>
              <a:ext cx="4572000" cy="3038475"/>
              <a:chOff x="1863633" y="1648505"/>
              <a:chExt cx="4572000" cy="3038475"/>
            </a:xfrm>
          </p:grpSpPr>
          <p:sp>
            <p:nvSpPr>
              <p:cNvPr id="33" name="Freeform: Shape 32">
                <a:extLst>
                  <a:ext uri="{FF2B5EF4-FFF2-40B4-BE49-F238E27FC236}">
                    <a16:creationId xmlns:a16="http://schemas.microsoft.com/office/drawing/2014/main" id="{96D20202-F9B3-C158-FE12-7E8CFF2F82AB}"/>
                  </a:ext>
                </a:extLst>
              </p:cNvPr>
              <p:cNvSpPr/>
              <p:nvPr/>
            </p:nvSpPr>
            <p:spPr>
              <a:xfrm>
                <a:off x="2325189" y="1811383"/>
                <a:ext cx="4040777" cy="2394857"/>
              </a:xfrm>
              <a:custGeom>
                <a:avLst/>
                <a:gdLst>
                  <a:gd name="connsiteX0" fmla="*/ 0 w 4040777"/>
                  <a:gd name="connsiteY0" fmla="*/ 2394857 h 2394857"/>
                  <a:gd name="connsiteX1" fmla="*/ 8708 w 4040777"/>
                  <a:gd name="connsiteY1" fmla="*/ 2272937 h 2394857"/>
                  <a:gd name="connsiteX2" fmla="*/ 121920 w 4040777"/>
                  <a:gd name="connsiteY2" fmla="*/ 1950720 h 2394857"/>
                  <a:gd name="connsiteX3" fmla="*/ 243840 w 4040777"/>
                  <a:gd name="connsiteY3" fmla="*/ 1785257 h 2394857"/>
                  <a:gd name="connsiteX4" fmla="*/ 409302 w 4040777"/>
                  <a:gd name="connsiteY4" fmla="*/ 1576251 h 2394857"/>
                  <a:gd name="connsiteX5" fmla="*/ 679268 w 4040777"/>
                  <a:gd name="connsiteY5" fmla="*/ 1341120 h 2394857"/>
                  <a:gd name="connsiteX6" fmla="*/ 896982 w 4040777"/>
                  <a:gd name="connsiteY6" fmla="*/ 1193074 h 2394857"/>
                  <a:gd name="connsiteX7" fmla="*/ 1166948 w 4040777"/>
                  <a:gd name="connsiteY7" fmla="*/ 1053737 h 2394857"/>
                  <a:gd name="connsiteX8" fmla="*/ 1471748 w 4040777"/>
                  <a:gd name="connsiteY8" fmla="*/ 896983 h 2394857"/>
                  <a:gd name="connsiteX9" fmla="*/ 1741714 w 4040777"/>
                  <a:gd name="connsiteY9" fmla="*/ 775063 h 2394857"/>
                  <a:gd name="connsiteX10" fmla="*/ 2055222 w 4040777"/>
                  <a:gd name="connsiteY10" fmla="*/ 644434 h 2394857"/>
                  <a:gd name="connsiteX11" fmla="*/ 2386148 w 4040777"/>
                  <a:gd name="connsiteY11" fmla="*/ 513806 h 2394857"/>
                  <a:gd name="connsiteX12" fmla="*/ 2647405 w 4040777"/>
                  <a:gd name="connsiteY12" fmla="*/ 426720 h 2394857"/>
                  <a:gd name="connsiteX13" fmla="*/ 2978331 w 4040777"/>
                  <a:gd name="connsiteY13" fmla="*/ 322217 h 2394857"/>
                  <a:gd name="connsiteX14" fmla="*/ 3196045 w 4040777"/>
                  <a:gd name="connsiteY14" fmla="*/ 261257 h 2394857"/>
                  <a:gd name="connsiteX15" fmla="*/ 3518262 w 4040777"/>
                  <a:gd name="connsiteY15" fmla="*/ 148046 h 2394857"/>
                  <a:gd name="connsiteX16" fmla="*/ 3788228 w 4040777"/>
                  <a:gd name="connsiteY16" fmla="*/ 78377 h 2394857"/>
                  <a:gd name="connsiteX17" fmla="*/ 4032068 w 4040777"/>
                  <a:gd name="connsiteY17" fmla="*/ 0 h 2394857"/>
                  <a:gd name="connsiteX18" fmla="*/ 4040777 w 4040777"/>
                  <a:gd name="connsiteY18" fmla="*/ 2394857 h 2394857"/>
                  <a:gd name="connsiteX19" fmla="*/ 0 w 4040777"/>
                  <a:gd name="connsiteY19" fmla="*/ 2394857 h 239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40777" h="2394857">
                    <a:moveTo>
                      <a:pt x="0" y="2394857"/>
                    </a:moveTo>
                    <a:lnTo>
                      <a:pt x="8708" y="2272937"/>
                    </a:lnTo>
                    <a:lnTo>
                      <a:pt x="121920" y="1950720"/>
                    </a:lnTo>
                    <a:lnTo>
                      <a:pt x="243840" y="1785257"/>
                    </a:lnTo>
                    <a:lnTo>
                      <a:pt x="409302" y="1576251"/>
                    </a:lnTo>
                    <a:lnTo>
                      <a:pt x="679268" y="1341120"/>
                    </a:lnTo>
                    <a:lnTo>
                      <a:pt x="896982" y="1193074"/>
                    </a:lnTo>
                    <a:lnTo>
                      <a:pt x="1166948" y="1053737"/>
                    </a:lnTo>
                    <a:lnTo>
                      <a:pt x="1471748" y="896983"/>
                    </a:lnTo>
                    <a:lnTo>
                      <a:pt x="1741714" y="775063"/>
                    </a:lnTo>
                    <a:lnTo>
                      <a:pt x="2055222" y="644434"/>
                    </a:lnTo>
                    <a:lnTo>
                      <a:pt x="2386148" y="513806"/>
                    </a:lnTo>
                    <a:lnTo>
                      <a:pt x="2647405" y="426720"/>
                    </a:lnTo>
                    <a:lnTo>
                      <a:pt x="2978331" y="322217"/>
                    </a:lnTo>
                    <a:lnTo>
                      <a:pt x="3196045" y="261257"/>
                    </a:lnTo>
                    <a:lnTo>
                      <a:pt x="3518262" y="148046"/>
                    </a:lnTo>
                    <a:lnTo>
                      <a:pt x="3788228" y="78377"/>
                    </a:lnTo>
                    <a:lnTo>
                      <a:pt x="4032068" y="0"/>
                    </a:lnTo>
                    <a:lnTo>
                      <a:pt x="4040777" y="2394857"/>
                    </a:lnTo>
                    <a:lnTo>
                      <a:pt x="0" y="2394857"/>
                    </a:lnTo>
                    <a:close/>
                  </a:path>
                </a:pathLst>
              </a:custGeom>
              <a:pattFill prst="pct20">
                <a:fgClr>
                  <a:srgbClr val="4472C4"/>
                </a:fgClr>
                <a:bgClr>
                  <a:sysClr val="window" lastClr="FFFFFF"/>
                </a:bgClr>
              </a:patt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CE904BC2-D9C5-1F09-CFCD-346C5C5BBC48}"/>
                  </a:ext>
                </a:extLst>
              </p:cNvPr>
              <p:cNvGrpSpPr/>
              <p:nvPr/>
            </p:nvGrpSpPr>
            <p:grpSpPr>
              <a:xfrm>
                <a:off x="1863633" y="1648505"/>
                <a:ext cx="4572000" cy="3038475"/>
                <a:chOff x="1863633" y="1648505"/>
                <a:chExt cx="4572000" cy="3038475"/>
              </a:xfrm>
            </p:grpSpPr>
            <p:pic>
              <p:nvPicPr>
                <p:cNvPr id="35" name="Graphic 34">
                  <a:extLst>
                    <a:ext uri="{FF2B5EF4-FFF2-40B4-BE49-F238E27FC236}">
                      <a16:creationId xmlns:a16="http://schemas.microsoft.com/office/drawing/2014/main" id="{2399DBAB-B334-363C-2180-1377C79CB2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3633" y="1648505"/>
                  <a:ext cx="4572000" cy="3038475"/>
                </a:xfrm>
                <a:prstGeom prst="rect">
                  <a:avLst/>
                </a:prstGeom>
              </p:spPr>
            </p:pic>
            <p:pic>
              <p:nvPicPr>
                <p:cNvPr id="36" name="Graphic 35">
                  <a:extLst>
                    <a:ext uri="{FF2B5EF4-FFF2-40B4-BE49-F238E27FC236}">
                      <a16:creationId xmlns:a16="http://schemas.microsoft.com/office/drawing/2014/main" id="{43EE08DA-3934-BF5B-FF6C-E8D0BBBB61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1962" y="3222171"/>
                  <a:ext cx="842961" cy="321128"/>
                </a:xfrm>
                <a:prstGeom prst="rect">
                  <a:avLst/>
                </a:prstGeom>
              </p:spPr>
            </p:pic>
            <p:pic>
              <p:nvPicPr>
                <p:cNvPr id="37" name="Graphic 36">
                  <a:extLst>
                    <a:ext uri="{FF2B5EF4-FFF2-40B4-BE49-F238E27FC236}">
                      <a16:creationId xmlns:a16="http://schemas.microsoft.com/office/drawing/2014/main" id="{8B4B8FEC-02EA-0CE2-16D2-86E33F478B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00511" y="2022636"/>
                  <a:ext cx="779009" cy="296765"/>
                </a:xfrm>
                <a:prstGeom prst="rect">
                  <a:avLst/>
                </a:prstGeom>
              </p:spPr>
            </p:pic>
          </p:grpSp>
        </p:grpSp>
      </p:gr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2DF80078-EC76-B658-CF60-00AFE28DA55B}"/>
                  </a:ext>
                </a:extLst>
              </p:cNvPr>
              <p:cNvSpPr txBox="1"/>
              <p:nvPr/>
            </p:nvSpPr>
            <p:spPr>
              <a:xfrm>
                <a:off x="4868611" y="3894148"/>
                <a:ext cx="2799042"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2">
                        <a:lumMod val="75000"/>
                      </a:schemeClr>
                    </a:solidFill>
                  </a:rPr>
                  <a:t>Strongly coupled ansatz</a:t>
                </a:r>
              </a:p>
              <a:p>
                <a:pPr marL="285750" indent="-285750">
                  <a:buFont typeface="Arial" panose="020B0604020202020204" pitchFamily="34" charset="0"/>
                  <a:buChar char="•"/>
                </a:pPr>
                <a:endParaRPr lang="en-US" dirty="0">
                  <a:solidFill>
                    <a:schemeClr val="tx2">
                      <a:lumMod val="50000"/>
                    </a:schemeClr>
                  </a:solidFill>
                </a:endParaRPr>
              </a:p>
              <a:p>
                <a:r>
                  <a:rPr lang="en-US" dirty="0">
                    <a:solidFill>
                      <a:schemeClr val="bg1"/>
                    </a:solidFill>
                  </a:rPr>
                  <a:t>Captures nonperturbative physics contained in finite </a:t>
                </a:r>
                <a14:m>
                  <m:oMath xmlns:m="http://schemas.openxmlformats.org/officeDocument/2006/math">
                    <m:sSub>
                      <m:sSubPr>
                        <m:ctrlPr>
                          <a:rPr lang="en-US" b="0"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Δ</m:t>
                        </m:r>
                      </m:e>
                      <m:sub>
                        <m:r>
                          <m:rPr>
                            <m:sty m:val="p"/>
                          </m:rPr>
                          <a:rPr lang="en-US" b="0" i="0" smtClean="0">
                            <a:solidFill>
                              <a:schemeClr val="bg1"/>
                            </a:solidFill>
                            <a:latin typeface="Cambria Math" panose="02040503050406030204" pitchFamily="18" charset="0"/>
                          </a:rPr>
                          <m:t>max</m:t>
                        </m:r>
                      </m:sub>
                    </m:sSub>
                  </m:oMath>
                </a14:m>
                <a:r>
                  <a:rPr lang="en-US" dirty="0">
                    <a:solidFill>
                      <a:schemeClr val="bg1"/>
                    </a:solidFill>
                  </a:rPr>
                  <a:t> simulations within the </a:t>
                </a:r>
                <a14:m>
                  <m:oMath xmlns:m="http://schemas.openxmlformats.org/officeDocument/2006/math">
                    <m:r>
                      <a:rPr lang="en-US"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𝐽</m:t>
                    </m:r>
                    <m:r>
                      <a:rPr lang="en-US"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=0</m:t>
                    </m:r>
                  </m:oMath>
                </a14:m>
                <a:r>
                  <a:rPr lang="en-US" dirty="0">
                    <a:solidFill>
                      <a:schemeClr val="bg1"/>
                    </a:solidFill>
                  </a:rPr>
                  <a:t> accurately. </a:t>
                </a:r>
              </a:p>
            </p:txBody>
          </p:sp>
        </mc:Choice>
        <mc:Fallback>
          <p:sp>
            <p:nvSpPr>
              <p:cNvPr id="39" name="TextBox 38">
                <a:extLst>
                  <a:ext uri="{FF2B5EF4-FFF2-40B4-BE49-F238E27FC236}">
                    <a16:creationId xmlns:a16="http://schemas.microsoft.com/office/drawing/2014/main" id="{2DF80078-EC76-B658-CF60-00AFE28DA55B}"/>
                  </a:ext>
                </a:extLst>
              </p:cNvPr>
              <p:cNvSpPr txBox="1">
                <a:spLocks noRot="1" noChangeAspect="1" noMove="1" noResize="1" noEditPoints="1" noAdjustHandles="1" noChangeArrowheads="1" noChangeShapeType="1" noTextEdit="1"/>
              </p:cNvSpPr>
              <p:nvPr/>
            </p:nvSpPr>
            <p:spPr>
              <a:xfrm>
                <a:off x="4868611" y="3894148"/>
                <a:ext cx="2799042" cy="2031325"/>
              </a:xfrm>
              <a:prstGeom prst="rect">
                <a:avLst/>
              </a:prstGeom>
              <a:blipFill>
                <a:blip r:embed="rId10"/>
                <a:stretch>
                  <a:fillRect l="-1961" t="-1502" r="-3486" b="-4204"/>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188A2EB4-9179-2E04-6E2C-A1A19EA91392}"/>
              </a:ext>
            </a:extLst>
          </p:cNvPr>
          <p:cNvGrpSpPr/>
          <p:nvPr/>
        </p:nvGrpSpPr>
        <p:grpSpPr>
          <a:xfrm>
            <a:off x="8430989" y="3916316"/>
            <a:ext cx="3571455" cy="2406884"/>
            <a:chOff x="8186691" y="3440828"/>
            <a:chExt cx="3571455" cy="2203033"/>
          </a:xfrm>
        </p:grpSpPr>
        <p:sp>
          <p:nvSpPr>
            <p:cNvPr id="44" name="Rectangle 43">
              <a:extLst>
                <a:ext uri="{FF2B5EF4-FFF2-40B4-BE49-F238E27FC236}">
                  <a16:creationId xmlns:a16="http://schemas.microsoft.com/office/drawing/2014/main" id="{F559AEE3-BA37-5FE1-B32C-A7169E40CAE9}"/>
                </a:ext>
              </a:extLst>
            </p:cNvPr>
            <p:cNvSpPr/>
            <p:nvPr/>
          </p:nvSpPr>
          <p:spPr>
            <a:xfrm>
              <a:off x="8186691" y="3440828"/>
              <a:ext cx="3571455" cy="2203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Graphic 40">
              <a:extLst>
                <a:ext uri="{FF2B5EF4-FFF2-40B4-BE49-F238E27FC236}">
                  <a16:creationId xmlns:a16="http://schemas.microsoft.com/office/drawing/2014/main" id="{D7A004F5-995A-1BB5-8876-3A901C81E8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75645" y="3589563"/>
              <a:ext cx="3193548" cy="1905564"/>
            </a:xfrm>
            <a:prstGeom prst="rect">
              <a:avLst/>
            </a:prstGeom>
          </p:spPr>
        </p:pic>
      </p:grpSp>
      <p:cxnSp>
        <p:nvCxnSpPr>
          <p:cNvPr id="47" name="Straight Connector 46">
            <a:extLst>
              <a:ext uri="{FF2B5EF4-FFF2-40B4-BE49-F238E27FC236}">
                <a16:creationId xmlns:a16="http://schemas.microsoft.com/office/drawing/2014/main" id="{F8E37369-3BD8-1803-B84D-2EF18782462B}"/>
              </a:ext>
            </a:extLst>
          </p:cNvPr>
          <p:cNvCxnSpPr>
            <a:cxnSpLocks/>
          </p:cNvCxnSpPr>
          <p:nvPr/>
        </p:nvCxnSpPr>
        <p:spPr>
          <a:xfrm>
            <a:off x="4590288" y="2"/>
            <a:ext cx="0" cy="6857997"/>
          </a:xfrm>
          <a:prstGeom prst="line">
            <a:avLst/>
          </a:prstGeom>
          <a:ln w="635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4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b="1" dirty="0"/>
              <a:t>OUTLINE</a:t>
            </a:r>
          </a:p>
        </p:txBody>
      </p:sp>
      <mc:AlternateContent xmlns:mc="http://schemas.openxmlformats.org/markup-compatibility/2006" xmlns:a14="http://schemas.microsoft.com/office/drawing/2010/main">
        <mc:Choice Requires="a14">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3097848"/>
                <a:ext cx="4466504" cy="3405187"/>
              </a:xfrm>
            </p:spPr>
            <p:txBody>
              <a:bodyPr anchor="t"/>
              <a:lstStyle/>
              <a:p>
                <a:r>
                  <a:rPr lang="en-US" sz="2200" dirty="0"/>
                  <a:t>Motivation</a:t>
                </a:r>
              </a:p>
              <a:p>
                <a:r>
                  <a:rPr lang="en-US" sz="2200" dirty="0"/>
                  <a:t>Projects </a:t>
                </a:r>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4</m:t>
                        </m:r>
                      </m:sup>
                    </m:sSup>
                  </m:oMath>
                </a14:m>
                <a:r>
                  <a:rPr lang="en-US" dirty="0"/>
                  <a:t> theory (Completed)</a:t>
                </a:r>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6</m:t>
                        </m:r>
                      </m:sup>
                    </m:sSup>
                  </m:oMath>
                </a14:m>
                <a:r>
                  <a:rPr lang="en-US" dirty="0"/>
                  <a:t> theory (Completed)</a:t>
                </a:r>
              </a:p>
              <a:p>
                <a:pPr marL="285750" indent="-285750">
                  <a:buFont typeface="Arial" panose="020B0604020202020204" pitchFamily="34" charset="0"/>
                  <a:buChar char="•"/>
                </a:pPr>
                <a:r>
                  <a:rPr lang="en-US" dirty="0"/>
                  <a:t>Variational approach to bosonic LCT (Underway)</a:t>
                </a:r>
              </a:p>
              <a:p>
                <a:endParaRPr lang="en-US" dirty="0"/>
              </a:p>
            </p:txBody>
          </p:sp>
        </mc:Choice>
        <mc:Fallback xmlns="">
          <p:sp>
            <p:nvSpPr>
              <p:cNvPr id="31" name="Text Placeholder 3">
                <a:extLst>
                  <a:ext uri="{FF2B5EF4-FFF2-40B4-BE49-F238E27FC236}">
                    <a16:creationId xmlns:a16="http://schemas.microsoft.com/office/drawing/2014/main" id="{F1239C0E-3F39-787D-0FC3-6B7C9BA37E8F}"/>
                  </a:ext>
                </a:extLst>
              </p:cNvPr>
              <p:cNvSpPr>
                <a:spLocks noGrp="1" noRot="1" noChangeAspect="1" noMove="1" noResize="1" noEditPoints="1" noAdjustHandles="1" noChangeArrowheads="1" noChangeShapeType="1" noTextEdit="1"/>
              </p:cNvSpPr>
              <p:nvPr>
                <p:ph sz="quarter" idx="10"/>
              </p:nvPr>
            </p:nvSpPr>
            <p:spPr>
              <a:xfrm>
                <a:off x="838201" y="3097848"/>
                <a:ext cx="4466504" cy="3405187"/>
              </a:xfrm>
              <a:blipFill>
                <a:blip r:embed="rId3"/>
                <a:stretch>
                  <a:fillRect l="-1776" t="-358"/>
                </a:stretch>
              </a:blipFill>
            </p:spPr>
            <p:txBody>
              <a:bodyPr/>
              <a:lstStyle/>
              <a:p>
                <a:r>
                  <a:rPr lang="en-US">
                    <a:noFill/>
                  </a:rPr>
                  <a:t> </a:t>
                </a:r>
              </a:p>
            </p:txBody>
          </p:sp>
        </mc:Fallback>
      </mc:AlternateContent>
    </p:spTree>
    <p:extLst>
      <p:ext uri="{BB962C8B-B14F-4D97-AF65-F5344CB8AC3E}">
        <p14:creationId xmlns:p14="http://schemas.microsoft.com/office/powerpoint/2010/main" val="146015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
        <p:nvSpPr>
          <p:cNvPr id="9" name="Title 6">
            <a:extLst>
              <a:ext uri="{FF2B5EF4-FFF2-40B4-BE49-F238E27FC236}">
                <a16:creationId xmlns:a16="http://schemas.microsoft.com/office/drawing/2014/main" id="{C4776A92-8D85-5C63-A3F8-80E5D49B3F6D}"/>
              </a:ext>
            </a:extLst>
          </p:cNvPr>
          <p:cNvSpPr>
            <a:spLocks noGrp="1"/>
          </p:cNvSpPr>
          <p:nvPr>
            <p:ph type="title"/>
          </p:nvPr>
        </p:nvSpPr>
        <p:spPr>
          <a:xfrm>
            <a:off x="1414272" y="405320"/>
            <a:ext cx="8936735" cy="649859"/>
          </a:xfrm>
        </p:spPr>
        <p:txBody>
          <a:bodyPr/>
          <a:lstStyle/>
          <a:p>
            <a:r>
              <a:rPr lang="en-US" b="1" dirty="0"/>
              <a:t>INTRODUCTION</a:t>
            </a:r>
          </a:p>
        </p:txBody>
      </p:sp>
      <p:sp>
        <p:nvSpPr>
          <p:cNvPr id="12" name="Text Placeholder 3">
            <a:extLst>
              <a:ext uri="{FF2B5EF4-FFF2-40B4-BE49-F238E27FC236}">
                <a16:creationId xmlns:a16="http://schemas.microsoft.com/office/drawing/2014/main" id="{4D510BB9-4D17-C82A-7D3A-500200EB41E6}"/>
              </a:ext>
            </a:extLst>
          </p:cNvPr>
          <p:cNvSpPr txBox="1">
            <a:spLocks/>
          </p:cNvSpPr>
          <p:nvPr/>
        </p:nvSpPr>
        <p:spPr>
          <a:xfrm>
            <a:off x="1066800" y="1328262"/>
            <a:ext cx="10372344" cy="5124418"/>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n-lt"/>
              </a:rPr>
              <a:t>Quantum Field Theory: </a:t>
            </a:r>
            <a:r>
              <a:rPr lang="en-US" sz="2200" dirty="0">
                <a:solidFill>
                  <a:schemeClr val="bg1"/>
                </a:solidFill>
                <a:latin typeface="+mn-lt"/>
              </a:rPr>
              <a:t>A quantum theoretical framework designed to model fundamental particles and their interactions.</a:t>
            </a:r>
          </a:p>
          <a:p>
            <a:endParaRPr lang="en-US" sz="2200" dirty="0">
              <a:solidFill>
                <a:schemeClr val="bg1"/>
              </a:solidFill>
              <a:latin typeface="+mn-lt"/>
            </a:endParaRPr>
          </a:p>
          <a:p>
            <a:r>
              <a:rPr lang="en-US" sz="2200" dirty="0">
                <a:latin typeface="+mn-lt"/>
              </a:rPr>
              <a:t>Pros: </a:t>
            </a:r>
            <a:r>
              <a:rPr lang="en-US" sz="2200" dirty="0">
                <a:solidFill>
                  <a:schemeClr val="bg1"/>
                </a:solidFill>
                <a:latin typeface="+mn-lt"/>
              </a:rPr>
              <a:t>Relativistic, allows arbitrary production and absorption of particles</a:t>
            </a:r>
          </a:p>
          <a:p>
            <a:endParaRPr lang="en-US" sz="2200" dirty="0">
              <a:solidFill>
                <a:schemeClr val="bg1"/>
              </a:solidFill>
              <a:latin typeface="+mn-lt"/>
            </a:endParaRPr>
          </a:p>
          <a:p>
            <a:r>
              <a:rPr lang="en-US" sz="2200" dirty="0">
                <a:latin typeface="+mn-lt"/>
              </a:rPr>
              <a:t>Cons: </a:t>
            </a:r>
            <a:r>
              <a:rPr lang="en-US" sz="2200" dirty="0">
                <a:solidFill>
                  <a:schemeClr val="bg1"/>
                </a:solidFill>
                <a:latin typeface="+mn-lt"/>
              </a:rPr>
              <a:t>Quantum dynamics difficult to extract, reliance on perturbative or approximate schemes.</a:t>
            </a:r>
          </a:p>
          <a:p>
            <a:endParaRPr lang="en-US" sz="2200" dirty="0">
              <a:solidFill>
                <a:schemeClr val="bg1"/>
              </a:solidFill>
              <a:latin typeface="+mn-lt"/>
            </a:endParaRPr>
          </a:p>
          <a:p>
            <a:r>
              <a:rPr lang="en-US" sz="2200" dirty="0">
                <a:latin typeface="+mn-lt"/>
              </a:rPr>
              <a:t>Current lines of research (analytical): </a:t>
            </a:r>
            <a:r>
              <a:rPr lang="en-US" sz="2200" dirty="0">
                <a:solidFill>
                  <a:schemeClr val="bg1"/>
                </a:solidFill>
                <a:latin typeface="+mn-lt"/>
              </a:rPr>
              <a:t>(generalized) symmetry, conformal symmetry, numerical/analytical bootstrap, integrability, </a:t>
            </a:r>
            <a:r>
              <a:rPr lang="en-US" sz="2200" dirty="0" err="1">
                <a:solidFill>
                  <a:schemeClr val="bg1"/>
                </a:solidFill>
                <a:latin typeface="+mn-lt"/>
              </a:rPr>
              <a:t>lightcone</a:t>
            </a:r>
            <a:r>
              <a:rPr lang="en-US" sz="2200" dirty="0">
                <a:solidFill>
                  <a:schemeClr val="bg1"/>
                </a:solidFill>
                <a:latin typeface="+mn-lt"/>
              </a:rPr>
              <a:t> quantization…</a:t>
            </a:r>
          </a:p>
          <a:p>
            <a:endParaRPr lang="en-US" sz="2200" dirty="0">
              <a:solidFill>
                <a:schemeClr val="bg1"/>
              </a:solidFill>
              <a:latin typeface="+mn-lt"/>
            </a:endParaRPr>
          </a:p>
          <a:p>
            <a:r>
              <a:rPr lang="en-US" sz="2200" dirty="0">
                <a:latin typeface="+mn-lt"/>
              </a:rPr>
              <a:t>Numerical methods: </a:t>
            </a:r>
            <a:r>
              <a:rPr lang="en-US" sz="2200" dirty="0">
                <a:solidFill>
                  <a:schemeClr val="bg1"/>
                </a:solidFill>
                <a:latin typeface="+mn-lt"/>
              </a:rPr>
              <a:t>Lattice field theory, Hamiltonian truncation, Monte Carlo simulations…</a:t>
            </a:r>
          </a:p>
          <a:p>
            <a:endParaRPr lang="en-US" sz="2200" dirty="0">
              <a:solidFill>
                <a:schemeClr val="bg1"/>
              </a:solidFill>
              <a:latin typeface="+mn-lt"/>
            </a:endParaRPr>
          </a:p>
          <a:p>
            <a:r>
              <a:rPr lang="en-US" sz="2200" dirty="0">
                <a:solidFill>
                  <a:schemeClr val="bg1"/>
                </a:solidFill>
                <a:latin typeface="+mn-lt"/>
              </a:rPr>
              <a:t> </a:t>
            </a:r>
          </a:p>
          <a:p>
            <a:endParaRPr lang="en-US" sz="2200" dirty="0">
              <a:latin typeface="+mn-lt"/>
            </a:endParaRPr>
          </a:p>
          <a:p>
            <a:endParaRPr lang="en-US" dirty="0">
              <a:latin typeface="+mn-lt"/>
            </a:endParaRPr>
          </a:p>
          <a:p>
            <a:endParaRPr lang="en-US" dirty="0"/>
          </a:p>
        </p:txBody>
      </p:sp>
    </p:spTree>
    <p:extLst>
      <p:ext uri="{BB962C8B-B14F-4D97-AF65-F5344CB8AC3E}">
        <p14:creationId xmlns:p14="http://schemas.microsoft.com/office/powerpoint/2010/main" val="139719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
        <p:nvSpPr>
          <p:cNvPr id="2" name="Text Placeholder 3">
            <a:extLst>
              <a:ext uri="{FF2B5EF4-FFF2-40B4-BE49-F238E27FC236}">
                <a16:creationId xmlns:a16="http://schemas.microsoft.com/office/drawing/2014/main" id="{DC55C134-FFAA-3388-F2F6-36CB1F517B18}"/>
              </a:ext>
            </a:extLst>
          </p:cNvPr>
          <p:cNvSpPr txBox="1">
            <a:spLocks/>
          </p:cNvSpPr>
          <p:nvPr/>
        </p:nvSpPr>
        <p:spPr>
          <a:xfrm>
            <a:off x="1063752" y="1493240"/>
            <a:ext cx="10372344" cy="5124418"/>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solidFill>
                <a:latin typeface="+mn-lt"/>
              </a:rPr>
              <a:t>A numerical method designed to study QFTs nonperturbatively.</a:t>
            </a:r>
          </a:p>
          <a:p>
            <a:endParaRPr lang="en-US" sz="2200" dirty="0">
              <a:solidFill>
                <a:schemeClr val="bg1"/>
              </a:solidFill>
              <a:latin typeface="+mn-lt"/>
            </a:endParaRPr>
          </a:p>
          <a:p>
            <a:r>
              <a:rPr lang="en-US" sz="2200" dirty="0">
                <a:latin typeface="+mn-lt"/>
              </a:rPr>
              <a:t>Ingredients: </a:t>
            </a:r>
            <a:r>
              <a:rPr lang="en-US" sz="2200" dirty="0" err="1">
                <a:solidFill>
                  <a:schemeClr val="bg1"/>
                </a:solidFill>
                <a:latin typeface="+mn-lt"/>
              </a:rPr>
              <a:t>Lightcone</a:t>
            </a:r>
            <a:r>
              <a:rPr lang="en-US" sz="2200" dirty="0">
                <a:solidFill>
                  <a:schemeClr val="bg1"/>
                </a:solidFill>
                <a:latin typeface="+mn-lt"/>
              </a:rPr>
              <a:t> quantization, Solvable conformal field theory (CFT)</a:t>
            </a:r>
          </a:p>
          <a:p>
            <a:pPr marL="342900" indent="-342900">
              <a:buFont typeface="Wingdings" panose="05000000000000000000" pitchFamily="2" charset="2"/>
              <a:buChar char="§"/>
            </a:pPr>
            <a:r>
              <a:rPr lang="en-US" sz="2200" dirty="0" err="1">
                <a:solidFill>
                  <a:schemeClr val="bg1"/>
                </a:solidFill>
                <a:latin typeface="+mn-lt"/>
              </a:rPr>
              <a:t>Lightcone</a:t>
            </a:r>
            <a:r>
              <a:rPr lang="en-US" sz="2200" dirty="0">
                <a:solidFill>
                  <a:schemeClr val="bg1"/>
                </a:solidFill>
                <a:latin typeface="+mn-lt"/>
              </a:rPr>
              <a:t> quantization simplifies computations when the vacuum structure is fixed. Fails to reproduce dynamics when going over phase transitions.</a:t>
            </a:r>
          </a:p>
          <a:p>
            <a:pPr marL="342900" indent="-342900">
              <a:buFont typeface="Wingdings" panose="05000000000000000000" pitchFamily="2" charset="2"/>
              <a:buChar char="§"/>
            </a:pPr>
            <a:r>
              <a:rPr lang="en-US" sz="2200" dirty="0">
                <a:solidFill>
                  <a:schemeClr val="bg1"/>
                </a:solidFill>
                <a:latin typeface="+mn-lt"/>
              </a:rPr>
              <a:t>CFT provides strong calculational tools in 1+1-D for computing observables (radial quantization, OPE etc.)</a:t>
            </a:r>
          </a:p>
          <a:p>
            <a:endParaRPr lang="en-US" sz="2200" dirty="0">
              <a:latin typeface="+mn-lt"/>
            </a:endParaRPr>
          </a:p>
          <a:p>
            <a:r>
              <a:rPr lang="en-US" sz="2200" dirty="0">
                <a:latin typeface="+mn-lt"/>
              </a:rPr>
              <a:t>Advantage over truncation and lattice:</a:t>
            </a:r>
          </a:p>
          <a:p>
            <a:r>
              <a:rPr lang="en-US" sz="2200" dirty="0">
                <a:solidFill>
                  <a:schemeClr val="bg1"/>
                </a:solidFill>
                <a:latin typeface="+mn-lt"/>
              </a:rPr>
              <a:t>Can build a basis that works in the infinite volume limit directly.</a:t>
            </a:r>
          </a:p>
          <a:p>
            <a:endParaRPr lang="en-US" sz="2200" dirty="0">
              <a:solidFill>
                <a:schemeClr val="bg1"/>
              </a:solidFill>
              <a:latin typeface="+mn-lt"/>
            </a:endParaRPr>
          </a:p>
          <a:p>
            <a:endParaRPr lang="en-US" sz="2200" dirty="0">
              <a:solidFill>
                <a:schemeClr val="bg1"/>
              </a:solidFill>
              <a:latin typeface="+mn-lt"/>
            </a:endParaRPr>
          </a:p>
          <a:p>
            <a:endParaRPr lang="en-US" dirty="0">
              <a:latin typeface="+mn-lt"/>
            </a:endParaRPr>
          </a:p>
          <a:p>
            <a:endParaRPr lang="en-US" dirty="0"/>
          </a:p>
        </p:txBody>
      </p:sp>
      <p:sp>
        <p:nvSpPr>
          <p:cNvPr id="5" name="TextBox 4">
            <a:extLst>
              <a:ext uri="{FF2B5EF4-FFF2-40B4-BE49-F238E27FC236}">
                <a16:creationId xmlns:a16="http://schemas.microsoft.com/office/drawing/2014/main" id="{9E8E0148-D230-C58F-3BCB-B920BCD13762}"/>
              </a:ext>
            </a:extLst>
          </p:cNvPr>
          <p:cNvSpPr txBox="1"/>
          <p:nvPr/>
        </p:nvSpPr>
        <p:spPr>
          <a:xfrm>
            <a:off x="3047238" y="3244334"/>
            <a:ext cx="6094476" cy="369332"/>
          </a:xfrm>
          <a:prstGeom prst="rect">
            <a:avLst/>
          </a:prstGeom>
          <a:noFill/>
        </p:spPr>
        <p:txBody>
          <a:bodyPr wrap="square">
            <a:spAutoFit/>
          </a:bodyPr>
          <a:lstStyle/>
          <a:p>
            <a:r>
              <a:rPr lang="en-US" b="1" dirty="0"/>
              <a:t>INTRODUCTION</a:t>
            </a:r>
            <a:endParaRPr lang="en-US" dirty="0"/>
          </a:p>
        </p:txBody>
      </p:sp>
      <p:sp>
        <p:nvSpPr>
          <p:cNvPr id="6" name="Title 6">
            <a:extLst>
              <a:ext uri="{FF2B5EF4-FFF2-40B4-BE49-F238E27FC236}">
                <a16:creationId xmlns:a16="http://schemas.microsoft.com/office/drawing/2014/main" id="{80FC0471-7CBE-9AC3-6DAD-4BAC7C66F930}"/>
              </a:ext>
            </a:extLst>
          </p:cNvPr>
          <p:cNvSpPr>
            <a:spLocks noGrp="1"/>
          </p:cNvSpPr>
          <p:nvPr>
            <p:ph type="title"/>
          </p:nvPr>
        </p:nvSpPr>
        <p:spPr>
          <a:xfrm>
            <a:off x="1414272" y="405320"/>
            <a:ext cx="8936735" cy="649859"/>
          </a:xfrm>
        </p:spPr>
        <p:txBody>
          <a:bodyPr/>
          <a:lstStyle/>
          <a:p>
            <a:r>
              <a:rPr lang="en-US" b="1" dirty="0" err="1"/>
              <a:t>Lightcone</a:t>
            </a:r>
            <a:r>
              <a:rPr lang="en-US" b="1" dirty="0"/>
              <a:t> conf. truncation (LCT)</a:t>
            </a:r>
          </a:p>
        </p:txBody>
      </p:sp>
    </p:spTree>
    <p:extLst>
      <p:ext uri="{BB962C8B-B14F-4D97-AF65-F5344CB8AC3E}">
        <p14:creationId xmlns:p14="http://schemas.microsoft.com/office/powerpoint/2010/main" val="337617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
        <p:nvSpPr>
          <p:cNvPr id="2" name="Title 6">
            <a:extLst>
              <a:ext uri="{FF2B5EF4-FFF2-40B4-BE49-F238E27FC236}">
                <a16:creationId xmlns:a16="http://schemas.microsoft.com/office/drawing/2014/main" id="{2DC367E7-C4C8-8CE7-75F2-E8E04F6BEF0F}"/>
              </a:ext>
            </a:extLst>
          </p:cNvPr>
          <p:cNvSpPr>
            <a:spLocks noGrp="1"/>
          </p:cNvSpPr>
          <p:nvPr>
            <p:ph type="title"/>
          </p:nvPr>
        </p:nvSpPr>
        <p:spPr>
          <a:xfrm>
            <a:off x="1414272" y="405320"/>
            <a:ext cx="8936735" cy="649859"/>
          </a:xfrm>
        </p:spPr>
        <p:txBody>
          <a:bodyPr/>
          <a:lstStyle/>
          <a:p>
            <a:r>
              <a:rPr lang="en-US" b="1" dirty="0"/>
              <a:t>LCT specifics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BE7382-8617-B0CB-041F-2F7776217B73}"/>
                  </a:ext>
                </a:extLst>
              </p:cNvPr>
              <p:cNvSpPr txBox="1"/>
              <p:nvPr/>
            </p:nvSpPr>
            <p:spPr>
              <a:xfrm>
                <a:off x="932688" y="1565062"/>
                <a:ext cx="9701784" cy="5120697"/>
              </a:xfrm>
              <a:prstGeom prst="rect">
                <a:avLst/>
              </a:prstGeom>
              <a:noFill/>
            </p:spPr>
            <p:txBody>
              <a:bodyPr wrap="square">
                <a:spAutoFit/>
              </a:bodyPr>
              <a:lstStyle/>
              <a:p>
                <a:r>
                  <a:rPr lang="en-US" sz="1800" b="1" dirty="0">
                    <a:solidFill>
                      <a:schemeClr val="bg1"/>
                    </a:solidFill>
                  </a:rPr>
                  <a:t>1. </a:t>
                </a:r>
                <a:r>
                  <a:rPr lang="en-US" sz="1800" i="1" dirty="0">
                    <a:solidFill>
                      <a:schemeClr val="accent3">
                        <a:lumMod val="75000"/>
                      </a:schemeClr>
                    </a:solidFill>
                  </a:rPr>
                  <a:t>Decompose</a:t>
                </a:r>
                <a:r>
                  <a:rPr lang="en-US" sz="1800" dirty="0">
                    <a:solidFill>
                      <a:schemeClr val="bg1"/>
                    </a:solidFill>
                  </a:rPr>
                  <a:t> LC Hamiltonian: </a:t>
                </a:r>
              </a:p>
              <a:p>
                <a:pPr/>
                <a14:m>
                  <m:oMathPara xmlns:m="http://schemas.openxmlformats.org/officeDocument/2006/math">
                    <m:oMathParaPr>
                      <m:jc m:val="centerGroup"/>
                    </m:oMathParaPr>
                    <m:oMath xmlns:m="http://schemas.openxmlformats.org/officeDocument/2006/math">
                      <m:sSub>
                        <m:sSubPr>
                          <m:ctrlPr>
                            <a:rPr lang="en-US" sz="18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sub>
                      </m:sSub>
                      <m: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λ</m:t>
                      </m:r>
                      <m: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𝑉</m:t>
                      </m:r>
                    </m:oMath>
                  </m:oMathPara>
                </a14:m>
                <a:endParaRPr lang="en-US" sz="1800" i="1" kern="100" dirty="0">
                  <a:solidFill>
                    <a:schemeClr val="bg1"/>
                  </a:solidFill>
                  <a:ea typeface="Calibri" panose="020F0502020204030204" pitchFamily="34" charset="0"/>
                  <a:cs typeface="Times New Roman" panose="02020603050405020304" pitchFamily="18" charset="0"/>
                </a:endParaRPr>
              </a:p>
              <a:p>
                <a:endParaRPr lang="en-US" sz="1800" kern="100" dirty="0">
                  <a:solidFill>
                    <a:schemeClr val="bg1"/>
                  </a:solidFill>
                  <a:ea typeface="Calibri" panose="020F0502020204030204" pitchFamily="34" charset="0"/>
                  <a:cs typeface="Times New Roman" panose="02020603050405020304" pitchFamily="18" charset="0"/>
                </a:endParaRPr>
              </a:p>
              <a:p>
                <a14:m>
                  <m:oMath xmlns:m="http://schemas.openxmlformats.org/officeDocument/2006/math">
                    <m:sSub>
                      <m:sSubPr>
                        <m:ctrlP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800" kern="100" dirty="0">
                    <a:solidFill>
                      <a:schemeClr val="bg1"/>
                    </a:solidFill>
                    <a:ea typeface="Calibri" panose="020F0502020204030204" pitchFamily="34" charset="0"/>
                    <a:cs typeface="Times New Roman" panose="02020603050405020304" pitchFamily="18" charset="0"/>
                  </a:rPr>
                  <a:t>is a CFT bosonic Hamiltonian with known eigenspace. The states are labeled by their conforma</a:t>
                </a:r>
                <a:r>
                  <a:rPr lang="en-US" kern="100" dirty="0">
                    <a:solidFill>
                      <a:schemeClr val="bg1"/>
                    </a:solidFill>
                    <a:ea typeface="Calibri" panose="020F0502020204030204" pitchFamily="34" charset="0"/>
                    <a:cs typeface="Times New Roman" panose="02020603050405020304" pitchFamily="18" charset="0"/>
                  </a:rPr>
                  <a:t>l dimension </a:t>
                </a:r>
                <a14:m>
                  <m:oMath xmlns:m="http://schemas.openxmlformats.org/officeDocument/2006/math">
                    <m:r>
                      <m:rPr>
                        <m:sty m:val="p"/>
                      </m:rPr>
                      <a:rPr lang="en-US" kern="100">
                        <a:solidFill>
                          <a:schemeClr val="bg1"/>
                        </a:solidFill>
                        <a:latin typeface="Cambria Math" panose="02040503050406030204" pitchFamily="18" charset="0"/>
                        <a:cs typeface="Times New Roman" panose="02020603050405020304" pitchFamily="18" charset="0"/>
                      </a:rPr>
                      <m:t>Δ</m:t>
                    </m:r>
                  </m:oMath>
                </a14:m>
                <a:r>
                  <a:rPr lang="en-US" sz="1800" kern="100" dirty="0">
                    <a:solidFill>
                      <a:schemeClr val="bg1"/>
                    </a:solidFill>
                    <a:ea typeface="Calibri" panose="020F0502020204030204" pitchFamily="34" charset="0"/>
                    <a:cs typeface="Times New Roman" panose="02020603050405020304" pitchFamily="18" charset="0"/>
                  </a:rPr>
                  <a:t>. Truncate to a finite basis by restricting to operators with </a:t>
                </a:r>
                <a14:m>
                  <m:oMath xmlns:m="http://schemas.openxmlformats.org/officeDocument/2006/math">
                    <m:r>
                      <m:rPr>
                        <m:sty m:val="p"/>
                      </m:rPr>
                      <a:rPr lang="en-US" kern="100">
                        <a:solidFill>
                          <a:schemeClr val="bg1"/>
                        </a:solidFill>
                        <a:latin typeface="Cambria Math" panose="02040503050406030204" pitchFamily="18" charset="0"/>
                        <a:cs typeface="Times New Roman" panose="02020603050405020304" pitchFamily="18" charset="0"/>
                      </a:rPr>
                      <m:t>Δ</m:t>
                    </m:r>
                    <m:r>
                      <a:rPr lang="en-US" b="0" i="1" kern="100" smtClean="0">
                        <a:solidFill>
                          <a:schemeClr val="bg1"/>
                        </a:solidFill>
                        <a:latin typeface="Cambria Math" panose="02040503050406030204" pitchFamily="18" charset="0"/>
                        <a:cs typeface="Times New Roman" panose="02020603050405020304" pitchFamily="18" charset="0"/>
                      </a:rPr>
                      <m:t>≤</m:t>
                    </m:r>
                    <m:sSub>
                      <m:sSubPr>
                        <m:ctrlPr>
                          <a:rPr lang="en-US" b="0" i="1" kern="100" smtClean="0">
                            <a:solidFill>
                              <a:schemeClr val="bg1"/>
                            </a:solidFill>
                            <a:latin typeface="Cambria Math" panose="02040503050406030204" pitchFamily="18" charset="0"/>
                            <a:cs typeface="Times New Roman" panose="02020603050405020304" pitchFamily="18" charset="0"/>
                          </a:rPr>
                        </m:ctrlPr>
                      </m:sSubPr>
                      <m:e>
                        <m:r>
                          <m:rPr>
                            <m:sty m:val="p"/>
                          </m:rPr>
                          <a:rPr lang="en-US" b="0" i="0" kern="100" smtClean="0">
                            <a:solidFill>
                              <a:schemeClr val="bg1"/>
                            </a:solidFill>
                            <a:latin typeface="Cambria Math" panose="02040503050406030204" pitchFamily="18" charset="0"/>
                            <a:cs typeface="Times New Roman" panose="02020603050405020304" pitchFamily="18" charset="0"/>
                          </a:rPr>
                          <m:t>Δ</m:t>
                        </m:r>
                      </m:e>
                      <m:sub>
                        <m:r>
                          <a:rPr lang="en-US" b="0" i="1" kern="100" smtClean="0">
                            <a:solidFill>
                              <a:schemeClr val="bg1"/>
                            </a:solidFill>
                            <a:latin typeface="Cambria Math" panose="02040503050406030204" pitchFamily="18" charset="0"/>
                            <a:cs typeface="Times New Roman" panose="02020603050405020304" pitchFamily="18" charset="0"/>
                          </a:rPr>
                          <m:t>𝑚𝑎𝑥</m:t>
                        </m:r>
                      </m:sub>
                    </m:sSub>
                  </m:oMath>
                </a14:m>
                <a:r>
                  <a:rPr lang="en-US" sz="1800" kern="100" dirty="0">
                    <a:solidFill>
                      <a:schemeClr val="bg1"/>
                    </a:solidFill>
                    <a:ea typeface="Calibri" panose="020F0502020204030204" pitchFamily="34" charset="0"/>
                    <a:cs typeface="Times New Roman" panose="02020603050405020304" pitchFamily="18" charset="0"/>
                  </a:rPr>
                  <a:t>. </a:t>
                </a:r>
              </a:p>
              <a:p>
                <a:pPr marL="0" indent="0">
                  <a:buNone/>
                </a:pPr>
                <a:endParaRPr lang="en-US" sz="1800" kern="100" dirty="0">
                  <a:solidFill>
                    <a:schemeClr val="bg1"/>
                  </a:solidFill>
                  <a:ea typeface="Calibri" panose="020F0502020204030204" pitchFamily="34" charset="0"/>
                  <a:cs typeface="Times New Roman" panose="02020603050405020304" pitchFamily="18" charset="0"/>
                </a:endParaRPr>
              </a:p>
              <a:p>
                <a:r>
                  <a:rPr lang="en-US" sz="1800" b="1" kern="100" dirty="0">
                    <a:solidFill>
                      <a:schemeClr val="bg1"/>
                    </a:solidFill>
                    <a:ea typeface="Calibri" panose="020F0502020204030204" pitchFamily="34" charset="0"/>
                    <a:cs typeface="Times New Roman" panose="02020603050405020304" pitchFamily="18" charset="0"/>
                  </a:rPr>
                  <a:t>2</a:t>
                </a:r>
                <a:r>
                  <a:rPr lang="en-US" sz="1800" kern="100" dirty="0">
                    <a:solidFill>
                      <a:schemeClr val="bg1"/>
                    </a:solidFill>
                    <a:ea typeface="Calibri" panose="020F0502020204030204" pitchFamily="34" charset="0"/>
                    <a:cs typeface="Times New Roman" panose="02020603050405020304" pitchFamily="18" charset="0"/>
                  </a:rPr>
                  <a:t>. </a:t>
                </a:r>
                <a:r>
                  <a:rPr lang="en-US" sz="1800" i="1" kern="100" dirty="0">
                    <a:solidFill>
                      <a:schemeClr val="accent3">
                        <a:lumMod val="75000"/>
                      </a:schemeClr>
                    </a:solidFill>
                    <a:ea typeface="Calibri" panose="020F0502020204030204" pitchFamily="34" charset="0"/>
                    <a:cs typeface="Times New Roman" panose="02020603050405020304" pitchFamily="18" charset="0"/>
                  </a:rPr>
                  <a:t>Compute</a:t>
                </a:r>
                <a:r>
                  <a:rPr lang="en-US" sz="1800" kern="100" dirty="0">
                    <a:solidFill>
                      <a:schemeClr val="bg1"/>
                    </a:solidFill>
                    <a:ea typeface="Calibri" panose="020F0502020204030204" pitchFamily="34" charset="0"/>
                    <a:cs typeface="Times New Roman" panose="02020603050405020304" pitchFamily="18" charset="0"/>
                  </a:rPr>
                  <a:t> matrix elements of the </a:t>
                </a:r>
                <a:r>
                  <a:rPr lang="en-US" kern="100" dirty="0">
                    <a:solidFill>
                      <a:schemeClr val="bg1"/>
                    </a:solidFill>
                    <a:ea typeface="Calibri" panose="020F0502020204030204" pitchFamily="34" charset="0"/>
                    <a:cs typeface="Times New Roman" panose="02020603050405020304" pitchFamily="18" charset="0"/>
                  </a:rPr>
                  <a:t>mass matrix (</a:t>
                </a:r>
                <a14:m>
                  <m:oMath xmlns:m="http://schemas.openxmlformats.org/officeDocument/2006/math">
                    <m:sSup>
                      <m:sSupPr>
                        <m:ctrlPr>
                          <a:rPr lang="en-US"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𝑀</m:t>
                        </m:r>
                      </m:e>
                      <m:sup>
                        <m:r>
                          <a:rPr lang="en-US" b="0" i="0"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p>
                    </m:sSup>
                    <m:r>
                      <a:rPr lang="en-US"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n-US"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𝑃</m:t>
                        </m:r>
                      </m:e>
                      <m:sub>
                        <m:r>
                          <a:rPr lang="en-US"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sub>
                    </m:sSub>
                    <m:sSub>
                      <m:sSubPr>
                        <m:ctrlPr>
                          <a:rPr lang="en-US"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𝑃</m:t>
                        </m:r>
                      </m:e>
                      <m:sub>
                        <m:r>
                          <a:rPr lang="en-US"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en-US" kern="100" dirty="0">
                    <a:solidFill>
                      <a:schemeClr val="bg1"/>
                    </a:solidFill>
                    <a:ea typeface="Calibri" panose="020F0502020204030204" pitchFamily="34" charset="0"/>
                    <a:cs typeface="Times New Roman" panose="02020603050405020304" pitchFamily="18" charset="0"/>
                  </a:rPr>
                  <a:t>)</a:t>
                </a:r>
                <a:r>
                  <a:rPr lang="en-US" sz="1800" kern="100" dirty="0">
                    <a:solidFill>
                      <a:schemeClr val="bg1"/>
                    </a:solidFill>
                    <a:ea typeface="Calibri" panose="020F0502020204030204" pitchFamily="34" charset="0"/>
                    <a:cs typeface="Times New Roman" panose="02020603050405020304" pitchFamily="18" charset="0"/>
                  </a:rPr>
                  <a:t> with the truncated basis</a:t>
                </a:r>
              </a:p>
              <a:p>
                <a:endParaRPr lang="en-US" kern="100" dirty="0">
                  <a:solidFill>
                    <a:schemeClr val="bg1"/>
                  </a:solidFill>
                  <a:ea typeface="Calibri" panose="020F0502020204030204" pitchFamily="34" charset="0"/>
                  <a:cs typeface="Times New Roman" panose="02020603050405020304" pitchFamily="18" charset="0"/>
                </a:endParaRPr>
              </a:p>
              <a:p>
                <a:pPr algn="ctr"/>
                <a:r>
                  <a:rPr lang="en-US" sz="1800" kern="100" dirty="0">
                    <a:solidFill>
                      <a:schemeClr val="bg1"/>
                    </a:solidFill>
                    <a:ea typeface="Calibri" panose="020F0502020204030204" pitchFamily="34" charset="0"/>
                    <a:cs typeface="Times New Roman" panose="02020603050405020304" pitchFamily="18" charset="0"/>
                  </a:rPr>
                  <a:t> </a:t>
                </a:r>
                <a14:m>
                  <m:oMath xmlns:m="http://schemas.openxmlformats.org/officeDocument/2006/math">
                    <m:sSubSup>
                      <m:sSubSupPr>
                        <m:ctrlPr>
                          <a:rPr lang="en-US" sz="1800" b="0" i="1" kern="100" smtClean="0">
                            <a:solidFill>
                              <a:schemeClr val="bg1"/>
                            </a:solidFill>
                            <a:latin typeface="Cambria Math" panose="02040503050406030204" pitchFamily="18" charset="0"/>
                            <a:cs typeface="Times New Roman" panose="02020603050405020304" pitchFamily="18" charset="0"/>
                          </a:rPr>
                        </m:ctrlPr>
                      </m:sSubSupPr>
                      <m:e>
                        <m:r>
                          <a:rPr lang="en-US" sz="1800" b="0" i="1" kern="100" smtClean="0">
                            <a:solidFill>
                              <a:schemeClr val="bg1"/>
                            </a:solidFill>
                            <a:latin typeface="Cambria Math" panose="02040503050406030204" pitchFamily="18" charset="0"/>
                            <a:cs typeface="Times New Roman" panose="02020603050405020304" pitchFamily="18" charset="0"/>
                          </a:rPr>
                          <m:t>𝑀</m:t>
                        </m:r>
                      </m:e>
                      <m:sub>
                        <m:r>
                          <a:rPr lang="en-US" sz="1800" i="1" kern="100">
                            <a:solidFill>
                              <a:schemeClr val="bg1"/>
                            </a:solidFill>
                            <a:latin typeface="Cambria Math" panose="02040503050406030204" pitchFamily="18" charset="0"/>
                            <a:cs typeface="Times New Roman" panose="02020603050405020304" pitchFamily="18" charset="0"/>
                          </a:rPr>
                          <m:t>𝑚𝑛</m:t>
                        </m:r>
                      </m:sub>
                      <m:sup>
                        <m:r>
                          <a:rPr lang="en-US" sz="1800" b="0" i="1" kern="100" smtClean="0">
                            <a:solidFill>
                              <a:schemeClr val="bg1"/>
                            </a:solidFill>
                            <a:latin typeface="Cambria Math" panose="02040503050406030204" pitchFamily="18" charset="0"/>
                            <a:cs typeface="Times New Roman" panose="02020603050405020304" pitchFamily="18" charset="0"/>
                          </a:rPr>
                          <m:t>2</m:t>
                        </m:r>
                      </m:sup>
                    </m:sSubSup>
                    <m:r>
                      <a:rPr lang="en-US" sz="1800" i="1" kern="100">
                        <a:solidFill>
                          <a:schemeClr val="bg1"/>
                        </a:solidFill>
                        <a:latin typeface="Cambria Math" panose="02040503050406030204" pitchFamily="18" charset="0"/>
                        <a:cs typeface="Times New Roman" panose="02020603050405020304" pitchFamily="18" charset="0"/>
                      </a:rPr>
                      <m:t>=</m:t>
                    </m:r>
                    <m:d>
                      <m:dPr>
                        <m:begChr m:val="⟨"/>
                        <m:endChr m:val="⟩"/>
                        <m:ctrlP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𝑚</m:t>
                        </m:r>
                        <m:d>
                          <m:dPr>
                            <m:begChr m:val="|"/>
                            <m:endChr m:val="|"/>
                            <m:ctrlP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18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𝑀</m:t>
                                </m:r>
                              </m:e>
                              <m:sup>
                                <m:r>
                                  <a:rPr lang="en-US" sz="18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p>
                            </m:sSup>
                          </m:e>
                        </m:d>
                        <m:r>
                          <a:rPr lang="en-US" sz="18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𝑛</m:t>
                        </m:r>
                      </m:e>
                    </m:d>
                  </m:oMath>
                </a14:m>
                <a:endParaRPr lang="en-US" sz="1800" kern="100" dirty="0">
                  <a:solidFill>
                    <a:schemeClr val="bg1"/>
                  </a:solidFill>
                  <a:ea typeface="Calibri" panose="020F0502020204030204" pitchFamily="34" charset="0"/>
                  <a:cs typeface="Times New Roman" panose="02020603050405020304" pitchFamily="18" charset="0"/>
                </a:endParaRPr>
              </a:p>
              <a:p>
                <a:pPr marL="0" indent="0">
                  <a:buNone/>
                </a:pPr>
                <a:endParaRPr lang="en-US" sz="1800" kern="100" dirty="0">
                  <a:solidFill>
                    <a:schemeClr val="bg1"/>
                  </a:solidFill>
                  <a:ea typeface="Calibri" panose="020F0502020204030204" pitchFamily="34" charset="0"/>
                  <a:cs typeface="Times New Roman" panose="02020603050405020304" pitchFamily="18" charset="0"/>
                </a:endParaRPr>
              </a:p>
              <a:p>
                <a:pPr marL="0" indent="0">
                  <a:buNone/>
                </a:pPr>
                <a:r>
                  <a:rPr lang="en-US" sz="1800" b="1" kern="100" dirty="0">
                    <a:solidFill>
                      <a:schemeClr val="bg1"/>
                    </a:solidFill>
                    <a:ea typeface="Calibri" panose="020F0502020204030204" pitchFamily="34" charset="0"/>
                    <a:cs typeface="Times New Roman" panose="02020603050405020304" pitchFamily="18" charset="0"/>
                  </a:rPr>
                  <a:t>3</a:t>
                </a:r>
                <a:r>
                  <a:rPr lang="en-US" sz="1800" kern="100" dirty="0">
                    <a:solidFill>
                      <a:schemeClr val="bg1"/>
                    </a:solidFill>
                    <a:ea typeface="Calibri" panose="020F0502020204030204" pitchFamily="34" charset="0"/>
                    <a:cs typeface="Times New Roman" panose="02020603050405020304" pitchFamily="18" charset="0"/>
                  </a:rPr>
                  <a:t>. </a:t>
                </a:r>
                <a:r>
                  <a:rPr lang="en-US" sz="1800" i="1" kern="100" dirty="0">
                    <a:solidFill>
                      <a:schemeClr val="accent3">
                        <a:lumMod val="75000"/>
                      </a:schemeClr>
                    </a:solidFill>
                    <a:ea typeface="Calibri" panose="020F0502020204030204" pitchFamily="34" charset="0"/>
                    <a:cs typeface="Times New Roman" panose="02020603050405020304" pitchFamily="18" charset="0"/>
                  </a:rPr>
                  <a:t>Diagonalize</a:t>
                </a:r>
                <a:r>
                  <a:rPr lang="en-US" sz="1800" kern="100" dirty="0">
                    <a:solidFill>
                      <a:schemeClr val="bg1"/>
                    </a:solidFill>
                    <a:ea typeface="Calibri" panose="020F0502020204030204" pitchFamily="34" charset="0"/>
                    <a:cs typeface="Times New Roman" panose="02020603050405020304" pitchFamily="18" charset="0"/>
                  </a:rPr>
                  <a:t> the resulting matrix and obtain the eigenvalues.</a:t>
                </a:r>
              </a:p>
              <a:p>
                <a:pPr marL="0" indent="0">
                  <a:buNone/>
                </a:pPr>
                <a:endParaRPr lang="en-US" kern="100" dirty="0">
                  <a:solidFill>
                    <a:schemeClr val="bg1"/>
                  </a:solidFill>
                  <a:ea typeface="Calibri" panose="020F0502020204030204" pitchFamily="34" charset="0"/>
                  <a:cs typeface="Times New Roman" panose="02020603050405020304" pitchFamily="18" charset="0"/>
                </a:endParaRPr>
              </a:p>
              <a:p>
                <a:pPr marL="0" indent="0">
                  <a:buNone/>
                </a:pPr>
                <a:r>
                  <a:rPr lang="en-US" sz="1800" b="1" kern="100" dirty="0">
                    <a:solidFill>
                      <a:schemeClr val="bg1"/>
                    </a:solidFill>
                    <a:ea typeface="Calibri" panose="020F0502020204030204" pitchFamily="34" charset="0"/>
                    <a:cs typeface="Times New Roman" panose="02020603050405020304" pitchFamily="18" charset="0"/>
                  </a:rPr>
                  <a:t>4. </a:t>
                </a:r>
                <a:r>
                  <a:rPr lang="en-US" sz="1800" i="1" kern="100" dirty="0">
                    <a:solidFill>
                      <a:schemeClr val="accent3">
                        <a:lumMod val="75000"/>
                      </a:schemeClr>
                    </a:solidFill>
                    <a:ea typeface="Calibri" panose="020F0502020204030204" pitchFamily="34" charset="0"/>
                    <a:cs typeface="Times New Roman" panose="02020603050405020304" pitchFamily="18" charset="0"/>
                  </a:rPr>
                  <a:t>Extract</a:t>
                </a:r>
                <a:r>
                  <a:rPr lang="en-US" sz="1800" kern="100" dirty="0">
                    <a:solidFill>
                      <a:schemeClr val="bg1"/>
                    </a:solidFill>
                    <a:ea typeface="Calibri" panose="020F0502020204030204" pitchFamily="34" charset="0"/>
                    <a:cs typeface="Times New Roman" panose="02020603050405020304" pitchFamily="18" charset="0"/>
                  </a:rPr>
                  <a:t> dynamical observables (eigenvalues, spectral densities, etc.)</a:t>
                </a:r>
              </a:p>
              <a:p>
                <a:pPr marL="0" indent="0">
                  <a:buNone/>
                </a:pPr>
                <a:endParaRPr lang="en-US" b="1" kern="100" dirty="0">
                  <a:solidFill>
                    <a:schemeClr val="bg1"/>
                  </a:solidFill>
                  <a:ea typeface="Calibri" panose="020F0502020204030204" pitchFamily="34" charset="0"/>
                  <a:cs typeface="Times New Roman" panose="02020603050405020304" pitchFamily="18" charset="0"/>
                </a:endParaRPr>
              </a:p>
              <a:p>
                <a:pPr marL="0" indent="0">
                  <a:buNone/>
                </a:pPr>
                <a:r>
                  <a:rPr lang="en-US" sz="1800" b="1" kern="100" dirty="0">
                    <a:solidFill>
                      <a:schemeClr val="bg1"/>
                    </a:solidFill>
                    <a:ea typeface="Calibri" panose="020F0502020204030204" pitchFamily="34" charset="0"/>
                    <a:cs typeface="Times New Roman" panose="02020603050405020304" pitchFamily="18" charset="0"/>
                  </a:rPr>
                  <a:t>5. </a:t>
                </a:r>
                <a:r>
                  <a:rPr lang="en-US" sz="1800" i="1" kern="100" dirty="0">
                    <a:solidFill>
                      <a:schemeClr val="accent3">
                        <a:lumMod val="75000"/>
                      </a:schemeClr>
                    </a:solidFill>
                    <a:ea typeface="Calibri" panose="020F0502020204030204" pitchFamily="34" charset="0"/>
                    <a:cs typeface="Times New Roman" panose="02020603050405020304" pitchFamily="18" charset="0"/>
                  </a:rPr>
                  <a:t>Repeat</a:t>
                </a:r>
                <a:r>
                  <a:rPr lang="en-US" sz="1800" kern="100" dirty="0">
                    <a:solidFill>
                      <a:schemeClr val="bg1"/>
                    </a:solidFill>
                    <a:ea typeface="Calibri" panose="020F0502020204030204" pitchFamily="34" charset="0"/>
                    <a:cs typeface="Times New Roman" panose="02020603050405020304" pitchFamily="18" charset="0"/>
                  </a:rPr>
                  <a:t> for several truncation levels, and </a:t>
                </a:r>
                <a:r>
                  <a:rPr lang="en-US" sz="1800" i="1" kern="100" dirty="0">
                    <a:solidFill>
                      <a:schemeClr val="accent3">
                        <a:lumMod val="75000"/>
                      </a:schemeClr>
                    </a:solidFill>
                    <a:ea typeface="Calibri" panose="020F0502020204030204" pitchFamily="34" charset="0"/>
                    <a:cs typeface="Times New Roman" panose="02020603050405020304" pitchFamily="18" charset="0"/>
                  </a:rPr>
                  <a:t>extrapolate</a:t>
                </a:r>
                <a:r>
                  <a:rPr lang="en-US" sz="1800" kern="100" dirty="0">
                    <a:solidFill>
                      <a:schemeClr val="bg1"/>
                    </a:solidFill>
                    <a:ea typeface="Calibri" panose="020F0502020204030204" pitchFamily="34" charset="0"/>
                    <a:cs typeface="Times New Roman" panose="02020603050405020304" pitchFamily="18" charset="0"/>
                  </a:rPr>
                  <a:t> well-behaved quantities to </a:t>
                </a:r>
                <a14:m>
                  <m:oMath xmlns:m="http://schemas.openxmlformats.org/officeDocument/2006/math">
                    <m:sSub>
                      <m:sSubPr>
                        <m:ctrlPr>
                          <a:rPr lang="en-US" b="0" i="1" kern="100" smtClean="0">
                            <a:solidFill>
                              <a:schemeClr val="bg1"/>
                            </a:solidFill>
                            <a:latin typeface="Cambria Math" panose="02040503050406030204" pitchFamily="18" charset="0"/>
                            <a:cs typeface="Times New Roman" panose="02020603050405020304" pitchFamily="18" charset="0"/>
                          </a:rPr>
                        </m:ctrlPr>
                      </m:sSubPr>
                      <m:e>
                        <m:r>
                          <m:rPr>
                            <m:sty m:val="p"/>
                          </m:rPr>
                          <a:rPr lang="en-US" b="0" i="0" kern="100" smtClean="0">
                            <a:solidFill>
                              <a:schemeClr val="bg1"/>
                            </a:solidFill>
                            <a:latin typeface="Cambria Math" panose="02040503050406030204" pitchFamily="18" charset="0"/>
                            <a:cs typeface="Times New Roman" panose="02020603050405020304" pitchFamily="18" charset="0"/>
                          </a:rPr>
                          <m:t>Δ</m:t>
                        </m:r>
                      </m:e>
                      <m:sub>
                        <m:r>
                          <a:rPr lang="en-US" b="0" i="1" kern="100" smtClean="0">
                            <a:solidFill>
                              <a:schemeClr val="bg1"/>
                            </a:solidFill>
                            <a:latin typeface="Cambria Math" panose="02040503050406030204" pitchFamily="18" charset="0"/>
                            <a:cs typeface="Times New Roman" panose="02020603050405020304" pitchFamily="18" charset="0"/>
                          </a:rPr>
                          <m:t>𝑚𝑎𝑥</m:t>
                        </m:r>
                      </m:sub>
                    </m:sSub>
                    <m:r>
                      <a:rPr lang="en-US" b="0" i="1" kern="100" smtClean="0">
                        <a:solidFill>
                          <a:schemeClr val="bg1"/>
                        </a:solidFill>
                        <a:latin typeface="Cambria Math" panose="02040503050406030204" pitchFamily="18" charset="0"/>
                        <a:cs typeface="Times New Roman" panose="02020603050405020304" pitchFamily="18" charset="0"/>
                      </a:rPr>
                      <m:t>→∞</m:t>
                    </m:r>
                  </m:oMath>
                </a14:m>
                <a:r>
                  <a:rPr lang="en-US" sz="1800" b="1" kern="100" dirty="0">
                    <a:solidFill>
                      <a:schemeClr val="bg1"/>
                    </a:solidFill>
                    <a:ea typeface="Calibri" panose="020F0502020204030204" pitchFamily="34" charset="0"/>
                    <a:cs typeface="Times New Roman" panose="02020603050405020304" pitchFamily="18" charset="0"/>
                  </a:rPr>
                  <a:t> </a:t>
                </a:r>
                <a:r>
                  <a:rPr lang="en-US" sz="1800" kern="100" dirty="0">
                    <a:solidFill>
                      <a:schemeClr val="bg1"/>
                    </a:solidFill>
                    <a:ea typeface="Calibri" panose="020F0502020204030204" pitchFamily="34" charset="0"/>
                    <a:cs typeface="Times New Roman" panose="02020603050405020304" pitchFamily="18" charset="0"/>
                  </a:rPr>
                  <a:t>to obtain predictions for the continuum theory. </a:t>
                </a:r>
                <a:endParaRPr lang="en-US" sz="1800" b="1" kern="100" dirty="0">
                  <a:solidFill>
                    <a:schemeClr val="bg1"/>
                  </a:solidFill>
                  <a:ea typeface="Calibri" panose="020F0502020204030204" pitchFamily="34" charset="0"/>
                  <a:cs typeface="Times New Roman" panose="02020603050405020304" pitchFamily="18" charset="0"/>
                </a:endParaRPr>
              </a:p>
              <a:p>
                <a:pPr marL="0" indent="0">
                  <a:buNone/>
                </a:pPr>
                <a:endParaRPr lang="en-US"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3EBE7382-8617-B0CB-041F-2F7776217B73}"/>
                  </a:ext>
                </a:extLst>
              </p:cNvPr>
              <p:cNvSpPr txBox="1">
                <a:spLocks noRot="1" noChangeAspect="1" noMove="1" noResize="1" noEditPoints="1" noAdjustHandles="1" noChangeArrowheads="1" noChangeShapeType="1" noTextEdit="1"/>
              </p:cNvSpPr>
              <p:nvPr/>
            </p:nvSpPr>
            <p:spPr>
              <a:xfrm>
                <a:off x="932688" y="1565062"/>
                <a:ext cx="9701784" cy="5120697"/>
              </a:xfrm>
              <a:prstGeom prst="rect">
                <a:avLst/>
              </a:prstGeom>
              <a:blipFill>
                <a:blip r:embed="rId3"/>
                <a:stretch>
                  <a:fillRect l="-503" t="-595" r="-503"/>
                </a:stretch>
              </a:blipFill>
            </p:spPr>
            <p:txBody>
              <a:bodyPr/>
              <a:lstStyle/>
              <a:p>
                <a:r>
                  <a:rPr lang="en-US">
                    <a:noFill/>
                  </a:rPr>
                  <a:t> </a:t>
                </a:r>
              </a:p>
            </p:txBody>
          </p:sp>
        </mc:Fallback>
      </mc:AlternateContent>
    </p:spTree>
    <p:extLst>
      <p:ext uri="{BB962C8B-B14F-4D97-AF65-F5344CB8AC3E}">
        <p14:creationId xmlns:p14="http://schemas.microsoft.com/office/powerpoint/2010/main" val="1471596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mc:AlternateContent xmlns:mc="http://schemas.openxmlformats.org/markup-compatibility/2006" xmlns:a14="http://schemas.microsoft.com/office/drawing/2010/main">
        <mc:Choice Requires="a14">
          <p:sp>
            <p:nvSpPr>
              <p:cNvPr id="10" name="Title 6">
                <a:extLst>
                  <a:ext uri="{FF2B5EF4-FFF2-40B4-BE49-F238E27FC236}">
                    <a16:creationId xmlns:a16="http://schemas.microsoft.com/office/drawing/2014/main" id="{0A3B99C9-B027-7C4C-1D6D-9441AADEB059}"/>
                  </a:ext>
                </a:extLst>
              </p:cNvPr>
              <p:cNvSpPr>
                <a:spLocks noGrp="1"/>
              </p:cNvSpPr>
              <p:nvPr>
                <p:ph type="title"/>
              </p:nvPr>
            </p:nvSpPr>
            <p:spPr>
              <a:xfrm>
                <a:off x="426099" y="1250302"/>
                <a:ext cx="5218145" cy="1116753"/>
              </a:xfrm>
            </p:spPr>
            <p:txBody>
              <a:bodyPr/>
              <a:lstStyle/>
              <a:p>
                <a:r>
                  <a:rPr lang="en-US" sz="2800" dirty="0"/>
                  <a:t>PROJECT I: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𝜙</m:t>
                        </m:r>
                      </m:e>
                      <m:sup>
                        <m:r>
                          <a:rPr lang="en-US" sz="2800" b="0" i="1" smtClean="0">
                            <a:latin typeface="Cambria Math" panose="02040503050406030204" pitchFamily="18" charset="0"/>
                          </a:rPr>
                          <m:t>4</m:t>
                        </m:r>
                      </m:sup>
                    </m:sSup>
                  </m:oMath>
                </a14:m>
                <a:r>
                  <a:rPr lang="en-US" sz="2800" dirty="0"/>
                  <a:t> theory</a:t>
                </a:r>
              </a:p>
            </p:txBody>
          </p:sp>
        </mc:Choice>
        <mc:Fallback xmlns="">
          <p:sp>
            <p:nvSpPr>
              <p:cNvPr id="10" name="Title 6">
                <a:extLst>
                  <a:ext uri="{FF2B5EF4-FFF2-40B4-BE49-F238E27FC236}">
                    <a16:creationId xmlns:a16="http://schemas.microsoft.com/office/drawing/2014/main" id="{0A3B99C9-B027-7C4C-1D6D-9441AADEB059}"/>
                  </a:ext>
                </a:extLst>
              </p:cNvPr>
              <p:cNvSpPr>
                <a:spLocks noGrp="1" noRot="1" noChangeAspect="1" noMove="1" noResize="1" noEditPoints="1" noAdjustHandles="1" noChangeArrowheads="1" noChangeShapeType="1" noTextEdit="1"/>
              </p:cNvSpPr>
              <p:nvPr>
                <p:ph type="title"/>
              </p:nvPr>
            </p:nvSpPr>
            <p:spPr>
              <a:xfrm>
                <a:off x="426099" y="1250302"/>
                <a:ext cx="5218145" cy="1116753"/>
              </a:xfrm>
              <a:blipFill>
                <a:blip r:embed="rId4"/>
                <a:stretch>
                  <a:fillRect l="-2453" b="-153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195885-99F7-9D0A-2583-00793159CFF3}"/>
                  </a:ext>
                </a:extLst>
              </p:cNvPr>
              <p:cNvSpPr txBox="1"/>
              <p:nvPr/>
            </p:nvSpPr>
            <p:spPr>
              <a:xfrm>
                <a:off x="371475" y="2718361"/>
                <a:ext cx="5564154" cy="4247317"/>
              </a:xfrm>
              <a:prstGeom prst="rect">
                <a:avLst/>
              </a:prstGeom>
              <a:noFill/>
            </p:spPr>
            <p:txBody>
              <a:bodyPr wrap="square">
                <a:spAutoFit/>
              </a:bodyPr>
              <a:lstStyle/>
              <a:p>
                <a:r>
                  <a:rPr lang="en-US" b="1" i="1" dirty="0">
                    <a:solidFill>
                      <a:schemeClr val="accent2">
                        <a:lumMod val="75000"/>
                      </a:schemeClr>
                    </a:solidFill>
                    <a:cs typeface="Biome" panose="020B0503030204020804" pitchFamily="34" charset="0"/>
                  </a:rPr>
                  <a:t>New physics:</a:t>
                </a:r>
              </a:p>
              <a:p>
                <a:endParaRPr lang="en-US" i="1" dirty="0">
                  <a:solidFill>
                    <a:schemeClr val="accent3">
                      <a:lumMod val="75000"/>
                    </a:schemeClr>
                  </a:solidFill>
                  <a:cs typeface="Biome" panose="020B0503030204020804" pitchFamily="34" charset="0"/>
                </a:endParaRPr>
              </a:p>
              <a:p>
                <a:r>
                  <a:rPr lang="en-US" i="1" dirty="0">
                    <a:solidFill>
                      <a:schemeClr val="accent3">
                        <a:lumMod val="75000"/>
                      </a:schemeClr>
                    </a:solidFill>
                    <a:cs typeface="Biome" panose="020B0503030204020804" pitchFamily="34" charset="0"/>
                  </a:rPr>
                  <a:t>Computational analysis of explicitly broken </a:t>
                </a:r>
                <a14:m>
                  <m:oMath xmlns:m="http://schemas.openxmlformats.org/officeDocument/2006/math">
                    <m:sSup>
                      <m:sSupPr>
                        <m:ctrlPr>
                          <a:rPr lang="en-US" i="1">
                            <a:solidFill>
                              <a:schemeClr val="accent3">
                                <a:lumMod val="75000"/>
                              </a:schemeClr>
                            </a:solidFill>
                            <a:latin typeface="Cambria Math" panose="02040503050406030204" pitchFamily="18" charset="0"/>
                          </a:rPr>
                        </m:ctrlPr>
                      </m:sSupPr>
                      <m:e>
                        <m:r>
                          <a:rPr lang="en-US" i="1">
                            <a:solidFill>
                              <a:schemeClr val="accent3">
                                <a:lumMod val="75000"/>
                              </a:schemeClr>
                            </a:solidFill>
                            <a:latin typeface="Cambria Math" panose="02040503050406030204" pitchFamily="18" charset="0"/>
                          </a:rPr>
                          <m:t>𝜙</m:t>
                        </m:r>
                      </m:e>
                      <m:sup>
                        <m:r>
                          <a:rPr lang="en-US" i="1">
                            <a:solidFill>
                              <a:schemeClr val="accent3">
                                <a:lumMod val="75000"/>
                              </a:schemeClr>
                            </a:solidFill>
                            <a:latin typeface="Cambria Math" panose="02040503050406030204" pitchFamily="18" charset="0"/>
                          </a:rPr>
                          <m:t>4</m:t>
                        </m:r>
                      </m:sup>
                    </m:sSup>
                  </m:oMath>
                </a14:m>
                <a:r>
                  <a:rPr lang="en-US" i="1" dirty="0">
                    <a:solidFill>
                      <a:schemeClr val="accent3">
                        <a:lumMod val="75000"/>
                      </a:schemeClr>
                    </a:solidFill>
                    <a:cs typeface="Biome" panose="020B0503030204020804" pitchFamily="34" charset="0"/>
                  </a:rPr>
                  <a:t> theory with a </a:t>
                </a:r>
                <a14:m>
                  <m:oMath xmlns:m="http://schemas.openxmlformats.org/officeDocument/2006/math">
                    <m:sSup>
                      <m:sSupPr>
                        <m:ctrlPr>
                          <a:rPr lang="en-US" i="1">
                            <a:solidFill>
                              <a:schemeClr val="accent3">
                                <a:lumMod val="75000"/>
                              </a:schemeClr>
                            </a:solidFill>
                            <a:latin typeface="Cambria Math" panose="02040503050406030204" pitchFamily="18" charset="0"/>
                          </a:rPr>
                        </m:ctrlPr>
                      </m:sSupPr>
                      <m:e>
                        <m:r>
                          <a:rPr lang="en-US" i="1">
                            <a:solidFill>
                              <a:schemeClr val="accent3">
                                <a:lumMod val="75000"/>
                              </a:schemeClr>
                            </a:solidFill>
                            <a:latin typeface="Cambria Math" panose="02040503050406030204" pitchFamily="18" charset="0"/>
                          </a:rPr>
                          <m:t>𝜙</m:t>
                        </m:r>
                      </m:e>
                      <m:sup>
                        <m:r>
                          <a:rPr lang="en-US" i="1">
                            <a:solidFill>
                              <a:schemeClr val="accent3">
                                <a:lumMod val="75000"/>
                              </a:schemeClr>
                            </a:solidFill>
                            <a:latin typeface="Cambria Math" panose="02040503050406030204" pitchFamily="18" charset="0"/>
                          </a:rPr>
                          <m:t>3</m:t>
                        </m:r>
                      </m:sup>
                    </m:sSup>
                  </m:oMath>
                </a14:m>
                <a:r>
                  <a:rPr lang="en-US" i="1" dirty="0">
                    <a:solidFill>
                      <a:schemeClr val="accent3">
                        <a:lumMod val="75000"/>
                      </a:schemeClr>
                    </a:solidFill>
                    <a:cs typeface="Biome" panose="020B0503030204020804" pitchFamily="34" charset="0"/>
                  </a:rPr>
                  <a:t> term nonperturbatively</a:t>
                </a:r>
              </a:p>
              <a:p>
                <a:r>
                  <a:rPr lang="en-US" i="1" dirty="0">
                    <a:solidFill>
                      <a:schemeClr val="accent3">
                        <a:lumMod val="75000"/>
                      </a:schemeClr>
                    </a:solidFill>
                    <a:cs typeface="Biome" panose="020B0503030204020804" pitchFamily="34" charset="0"/>
                  </a:rPr>
                  <a:t>Detection of negative mass physics</a:t>
                </a:r>
              </a:p>
              <a:p>
                <a:r>
                  <a:rPr lang="en-US" i="1" dirty="0">
                    <a:solidFill>
                      <a:schemeClr val="accent3">
                        <a:lumMod val="75000"/>
                      </a:schemeClr>
                    </a:solidFill>
                    <a:cs typeface="Biome" panose="020B0503030204020804" pitchFamily="34" charset="0"/>
                  </a:rPr>
                  <a:t>Detection of new bound states</a:t>
                </a:r>
                <a:br>
                  <a:rPr lang="en-US" i="1" dirty="0">
                    <a:solidFill>
                      <a:schemeClr val="accent3">
                        <a:lumMod val="75000"/>
                      </a:schemeClr>
                    </a:solidFill>
                    <a:cs typeface="Biome" panose="020B0503030204020804" pitchFamily="34" charset="0"/>
                  </a:rPr>
                </a:br>
                <a:endParaRPr lang="en-US" i="1" dirty="0">
                  <a:solidFill>
                    <a:schemeClr val="accent2">
                      <a:lumMod val="75000"/>
                    </a:schemeClr>
                  </a:solidFill>
                  <a:cs typeface="Biome" panose="020B0503030204020804" pitchFamily="34" charset="0"/>
                </a:endParaRPr>
              </a:p>
              <a:p>
                <a:r>
                  <a:rPr lang="en-US" b="1" i="1" dirty="0">
                    <a:solidFill>
                      <a:schemeClr val="accent2">
                        <a:lumMod val="75000"/>
                      </a:schemeClr>
                    </a:solidFill>
                    <a:cs typeface="Biome" panose="020B0503030204020804" pitchFamily="34" charset="0"/>
                  </a:rPr>
                  <a:t>Data analysis/Computational techniques:</a:t>
                </a:r>
              </a:p>
              <a:p>
                <a:endParaRPr lang="en-US" i="1" dirty="0">
                  <a:solidFill>
                    <a:schemeClr val="accent2">
                      <a:lumMod val="75000"/>
                    </a:schemeClr>
                  </a:solidFill>
                  <a:cs typeface="Biome" panose="020B0503030204020804" pitchFamily="34" charset="0"/>
                </a:endParaRPr>
              </a:p>
              <a:p>
                <a:r>
                  <a:rPr lang="en-US" i="1" dirty="0">
                    <a:solidFill>
                      <a:schemeClr val="accent3">
                        <a:lumMod val="75000"/>
                      </a:schemeClr>
                    </a:solidFill>
                    <a:cs typeface="Biome" panose="020B0503030204020804" pitchFamily="34" charset="0"/>
                  </a:rPr>
                  <a:t>Large datasets, Improvement of diagonalization routines, bash scripting, parallel computing, OLS, optimal extrapolation techniques, stochastic gradient descent, ADAM</a:t>
                </a:r>
              </a:p>
              <a:p>
                <a:r>
                  <a:rPr lang="en-US" i="1" dirty="0">
                    <a:solidFill>
                      <a:schemeClr val="accent3">
                        <a:lumMod val="75000"/>
                      </a:schemeClr>
                    </a:solidFill>
                    <a:cs typeface="Biome" panose="020B0503030204020804" pitchFamily="34" charset="0"/>
                  </a:rPr>
                  <a:t> </a:t>
                </a:r>
              </a:p>
              <a:p>
                <a:pPr marL="0" indent="0">
                  <a:buNone/>
                </a:pPr>
                <a:r>
                  <a:rPr lang="en-US" sz="1800" kern="100" dirty="0">
                    <a:solidFill>
                      <a:schemeClr val="accent3">
                        <a:lumMod val="75000"/>
                      </a:schemeClr>
                    </a:solidFill>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2" name="TextBox 11">
                <a:extLst>
                  <a:ext uri="{FF2B5EF4-FFF2-40B4-BE49-F238E27FC236}">
                    <a16:creationId xmlns:a16="http://schemas.microsoft.com/office/drawing/2014/main" id="{65195885-99F7-9D0A-2583-00793159CFF3}"/>
                  </a:ext>
                </a:extLst>
              </p:cNvPr>
              <p:cNvSpPr txBox="1">
                <a:spLocks noRot="1" noChangeAspect="1" noMove="1" noResize="1" noEditPoints="1" noAdjustHandles="1" noChangeArrowheads="1" noChangeShapeType="1" noTextEdit="1"/>
              </p:cNvSpPr>
              <p:nvPr/>
            </p:nvSpPr>
            <p:spPr>
              <a:xfrm>
                <a:off x="371475" y="2718361"/>
                <a:ext cx="5564154" cy="4247317"/>
              </a:xfrm>
              <a:prstGeom prst="rect">
                <a:avLst/>
              </a:prstGeom>
              <a:blipFill>
                <a:blip r:embed="rId5"/>
                <a:stretch>
                  <a:fillRect l="-986" t="-717" r="-767"/>
                </a:stretch>
              </a:blipFill>
            </p:spPr>
            <p:txBody>
              <a:bodyPr/>
              <a:lstStyle/>
              <a:p>
                <a:r>
                  <a:rPr lang="en-US">
                    <a:noFill/>
                  </a:rPr>
                  <a:t> </a:t>
                </a:r>
              </a:p>
            </p:txBody>
          </p:sp>
        </mc:Fallback>
      </mc:AlternateContent>
    </p:spTree>
    <p:extLst>
      <p:ext uri="{BB962C8B-B14F-4D97-AF65-F5344CB8AC3E}">
        <p14:creationId xmlns:p14="http://schemas.microsoft.com/office/powerpoint/2010/main" val="59814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BE7382-8617-B0CB-041F-2F7776217B73}"/>
                  </a:ext>
                </a:extLst>
              </p:cNvPr>
              <p:cNvSpPr txBox="1"/>
              <p:nvPr/>
            </p:nvSpPr>
            <p:spPr>
              <a:xfrm>
                <a:off x="494282" y="943642"/>
                <a:ext cx="4843564" cy="5251374"/>
              </a:xfrm>
              <a:prstGeom prst="rect">
                <a:avLst/>
              </a:prstGeom>
              <a:noFill/>
            </p:spPr>
            <p:txBody>
              <a:bodyPr wrap="square">
                <a:spAutoFit/>
              </a:bodyPr>
              <a:lstStyle/>
              <a:p>
                <a:r>
                  <a:rPr lang="en-US" sz="1600" kern="100" dirty="0">
                    <a:solidFill>
                      <a:schemeClr val="bg1"/>
                    </a:solidFill>
                    <a:ea typeface="Calibri" panose="020F0502020204030204" pitchFamily="34" charset="0"/>
                    <a:cs typeface="Times New Roman" panose="02020603050405020304" pitchFamily="18" charset="0"/>
                  </a:rPr>
                  <a:t>This target Hamiltonian presents with strong and weak spontaneous symmetry breaking (SSB):</a:t>
                </a:r>
              </a:p>
              <a:p>
                <a:endParaRPr lang="en-US" sz="1600" kern="100" dirty="0">
                  <a:solidFill>
                    <a:schemeClr val="bg1"/>
                  </a:solidFill>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600" b="0" i="1" kern="100" smtClean="0">
                          <a:solidFill>
                            <a:schemeClr val="bg1"/>
                          </a:solidFill>
                          <a:latin typeface="Cambria Math" panose="02040503050406030204" pitchFamily="18" charset="0"/>
                          <a:cs typeface="Times New Roman" panose="02020603050405020304" pitchFamily="18" charset="0"/>
                        </a:rPr>
                        <m:t>𝐻</m:t>
                      </m:r>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nary>
                        <m:naryPr>
                          <m:subHide m:val="on"/>
                          <m:supHide m:val="on"/>
                          <m:ctrlPr>
                            <a:rPr lang="en-US" sz="160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naryPr>
                        <m:sub/>
                        <m:sup/>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600" i="1" kern="100">
                                  <a:solidFill>
                                    <a:schemeClr val="bg1"/>
                                  </a:solidFill>
                                  <a:latin typeface="Cambria Math" panose="02040503050406030204" pitchFamily="18" charset="0"/>
                                  <a:cs typeface="Times New Roman" panose="02020603050405020304" pitchFamily="18" charset="0"/>
                                </a:rPr>
                              </m:ctrlPr>
                            </m:sSubPr>
                            <m:e>
                              <m:r>
                                <a:rPr lang="en-US" sz="1600" i="1" kern="100">
                                  <a:solidFill>
                                    <a:schemeClr val="bg1"/>
                                  </a:solidFill>
                                  <a:latin typeface="Cambria Math" panose="02040503050406030204" pitchFamily="18" charset="0"/>
                                  <a:cs typeface="Times New Roman" panose="02020603050405020304" pitchFamily="18" charset="0"/>
                                </a:rPr>
                                <m:t>𝑥</m:t>
                              </m:r>
                            </m:e>
                            <m:sub>
                              <m:r>
                                <a:rPr lang="en-US" sz="1600" i="1" kern="100">
                                  <a:solidFill>
                                    <a:schemeClr val="bg1"/>
                                  </a:solidFill>
                                  <a:latin typeface="Cambria Math" panose="02040503050406030204" pitchFamily="18" charset="0"/>
                                  <a:cs typeface="Times New Roman" panose="02020603050405020304" pitchFamily="18" charset="0"/>
                                </a:rPr>
                                <m:t>−</m:t>
                              </m:r>
                            </m:sub>
                          </m:sSub>
                          <m:d>
                            <m:d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𝜆</m:t>
                                  </m:r>
                                </m:num>
                                <m:den>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4!</m:t>
                                  </m:r>
                                </m:den>
                              </m:f>
                              <m:sSup>
                                <m:sSup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𝜙</m:t>
                                  </m:r>
                                </m:e>
                                <m: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4</m:t>
                                  </m:r>
                                </m:sup>
                              </m:sSup>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𝑚</m:t>
                                      </m:r>
                                    </m:e>
                                    <m:sub>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0</m:t>
                                      </m:r>
                                    </m:sub>
                                    <m:sup>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p>
                                  </m:sSubSup>
                                </m:num>
                                <m:den>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𝜙</m:t>
                                  </m:r>
                                </m:e>
                                <m: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p>
                              </m:sSup>
                            </m:e>
                          </m:d>
                        </m:e>
                      </m:nary>
                    </m:oMath>
                  </m:oMathPara>
                </a14:m>
                <a:endParaRPr lang="en-US" sz="1600" kern="100" dirty="0">
                  <a:solidFill>
                    <a:schemeClr val="bg1"/>
                  </a:solidFill>
                  <a:ea typeface="Calibri" panose="020F0502020204030204" pitchFamily="34" charset="0"/>
                  <a:cs typeface="Times New Roman" panose="02020603050405020304" pitchFamily="18" charset="0"/>
                </a:endParaRPr>
              </a:p>
              <a:p>
                <a:endParaRPr lang="en-US" sz="1600" kern="100" dirty="0">
                  <a:solidFill>
                    <a:schemeClr val="bg1"/>
                  </a:solidFill>
                  <a:ea typeface="Calibri" panose="020F0502020204030204" pitchFamily="34" charset="0"/>
                  <a:cs typeface="Times New Roman" panose="02020603050405020304" pitchFamily="18" charset="0"/>
                </a:endParaRPr>
              </a:p>
              <a:p>
                <a:pPr marL="0" indent="0">
                  <a:buNone/>
                </a:pPr>
                <a:r>
                  <a:rPr lang="en-US" sz="1600" kern="100" dirty="0">
                    <a:solidFill>
                      <a:schemeClr val="bg1"/>
                    </a:solidFill>
                    <a:ea typeface="Calibri" panose="020F0502020204030204" pitchFamily="34" charset="0"/>
                    <a:cs typeface="Times New Roman" panose="02020603050405020304" pitchFamily="18" charset="0"/>
                  </a:rPr>
                  <a:t>Special LCT implementation required to quantize around the right vacuum, we break the discrete symmetry explicitly:</a:t>
                </a:r>
              </a:p>
              <a:p>
                <a:pPr marL="0" indent="0">
                  <a:buNone/>
                </a:pPr>
                <a:endParaRPr lang="en-US" sz="1600" kern="100" dirty="0">
                  <a:solidFill>
                    <a:schemeClr val="bg1"/>
                  </a:solidFill>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600" i="1" kern="100" smtClean="0">
                              <a:solidFill>
                                <a:schemeClr val="bg1"/>
                              </a:solidFill>
                              <a:latin typeface="Cambria Math" panose="02040503050406030204" pitchFamily="18" charset="0"/>
                              <a:cs typeface="Times New Roman" panose="02020603050405020304" pitchFamily="18" charset="0"/>
                            </a:rPr>
                          </m:ctrlPr>
                        </m:sSubPr>
                        <m:e>
                          <m:r>
                            <a:rPr lang="en-US" sz="1600" i="1" kern="100">
                              <a:solidFill>
                                <a:schemeClr val="bg1"/>
                              </a:solidFill>
                              <a:latin typeface="Cambria Math" panose="02040503050406030204" pitchFamily="18" charset="0"/>
                              <a:cs typeface="Times New Roman" panose="02020603050405020304" pitchFamily="18" charset="0"/>
                            </a:rPr>
                            <m:t>𝐻</m:t>
                          </m:r>
                        </m:e>
                        <m:sub>
                          <m:r>
                            <a:rPr lang="en-US" sz="1600" i="1" kern="100">
                              <a:solidFill>
                                <a:schemeClr val="bg1"/>
                              </a:solidFill>
                              <a:latin typeface="Cambria Math" panose="02040503050406030204" pitchFamily="18" charset="0"/>
                              <a:cs typeface="Times New Roman" panose="02020603050405020304" pitchFamily="18" charset="0"/>
                            </a:rPr>
                            <m:t>𝐿𝐶</m:t>
                          </m:r>
                        </m:sub>
                      </m:sSub>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nary>
                        <m:naryPr>
                          <m:subHide m:val="on"/>
                          <m:supHide m:val="on"/>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naryPr>
                        <m:sub/>
                        <m:sup/>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600" i="1" kern="100">
                                  <a:solidFill>
                                    <a:schemeClr val="bg1"/>
                                  </a:solidFill>
                                  <a:latin typeface="Cambria Math" panose="02040503050406030204" pitchFamily="18" charset="0"/>
                                  <a:cs typeface="Times New Roman" panose="02020603050405020304" pitchFamily="18" charset="0"/>
                                </a:rPr>
                              </m:ctrlPr>
                            </m:sSubPr>
                            <m:e>
                              <m:r>
                                <a:rPr lang="en-US" sz="1600" i="1" kern="100">
                                  <a:solidFill>
                                    <a:schemeClr val="bg1"/>
                                  </a:solidFill>
                                  <a:latin typeface="Cambria Math" panose="02040503050406030204" pitchFamily="18" charset="0"/>
                                  <a:cs typeface="Times New Roman" panose="02020603050405020304" pitchFamily="18" charset="0"/>
                                </a:rPr>
                                <m:t>𝑥</m:t>
                              </m:r>
                            </m:e>
                            <m:sub>
                              <m:r>
                                <a:rPr lang="en-US" sz="1600" i="1" kern="100">
                                  <a:solidFill>
                                    <a:schemeClr val="bg1"/>
                                  </a:solidFill>
                                  <a:latin typeface="Cambria Math" panose="02040503050406030204" pitchFamily="18" charset="0"/>
                                  <a:cs typeface="Times New Roman" panose="02020603050405020304" pitchFamily="18" charset="0"/>
                                </a:rPr>
                                <m:t>−</m:t>
                              </m:r>
                            </m:sub>
                          </m:sSub>
                          <m:d>
                            <m:d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𝜆</m:t>
                                  </m:r>
                                </m:num>
                                <m:den>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4!</m:t>
                                  </m:r>
                                </m:den>
                              </m:f>
                              <m:sSup>
                                <m:sSup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𝜙</m:t>
                                  </m:r>
                                </m:e>
                                <m: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4</m:t>
                                  </m:r>
                                </m:sup>
                              </m:s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kern="100">
                                      <a:solidFill>
                                        <a:schemeClr val="bg1"/>
                                      </a:solidFill>
                                      <a:latin typeface="Cambria Math" panose="02040503050406030204" pitchFamily="18" charset="0"/>
                                      <a:cs typeface="Times New Roman" panose="02020603050405020304" pitchFamily="18" charset="0"/>
                                    </a:rPr>
                                  </m:ctrlPr>
                                </m:fPr>
                                <m:num>
                                  <m:r>
                                    <a:rPr lang="en-US" sz="1600" b="0" i="1" kern="100" smtClean="0">
                                      <a:solidFill>
                                        <a:schemeClr val="bg1"/>
                                      </a:solidFill>
                                      <a:latin typeface="Cambria Math" panose="02040503050406030204" pitchFamily="18" charset="0"/>
                                      <a:cs typeface="Times New Roman" panose="02020603050405020304" pitchFamily="18" charset="0"/>
                                    </a:rPr>
                                    <m:t>𝑔</m:t>
                                  </m:r>
                                </m:num>
                                <m:den>
                                  <m:r>
                                    <a:rPr lang="en-US" sz="1600" i="1" kern="100">
                                      <a:solidFill>
                                        <a:schemeClr val="bg1"/>
                                      </a:solidFill>
                                      <a:latin typeface="Cambria Math" panose="02040503050406030204" pitchFamily="18" charset="0"/>
                                      <a:cs typeface="Times New Roman" panose="02020603050405020304" pitchFamily="18" charset="0"/>
                                    </a:rPr>
                                    <m:t>3!</m:t>
                                  </m:r>
                                </m:den>
                              </m:f>
                              <m:sSup>
                                <m:sSup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𝜙</m:t>
                                  </m:r>
                                </m:e>
                                <m: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3</m:t>
                                  </m:r>
                                </m:sup>
                              </m:s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𝑚</m:t>
                                      </m:r>
                                    </m:e>
                                    <m:sup>
                                      <m:r>
                                        <a:rPr lang="en-US" sz="1600" b="0" i="1" kern="100"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𝜙</m:t>
                                  </m:r>
                                </m:e>
                                <m:sup>
                                  <m:r>
                                    <a:rPr lang="en-US" sz="1600"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2</m:t>
                                  </m:r>
                                </m:sup>
                              </m:sSup>
                            </m:e>
                          </m:d>
                        </m:e>
                      </m:nary>
                    </m:oMath>
                  </m:oMathPara>
                </a14:m>
                <a:endParaRPr lang="en-US" sz="1600" kern="100" dirty="0">
                  <a:solidFill>
                    <a:schemeClr val="bg1"/>
                  </a:solidFill>
                  <a:ea typeface="Calibri" panose="020F0502020204030204" pitchFamily="34" charset="0"/>
                  <a:cs typeface="Times New Roman" panose="02020603050405020304" pitchFamily="18" charset="0"/>
                </a:endParaRPr>
              </a:p>
              <a:p>
                <a:pPr marL="0" indent="0">
                  <a:buNone/>
                </a:pPr>
                <a:endParaRPr lang="en-US" sz="1600" kern="100" dirty="0">
                  <a:solidFill>
                    <a:schemeClr val="bg1"/>
                  </a:solidFill>
                  <a:ea typeface="Calibri" panose="020F0502020204030204" pitchFamily="34" charset="0"/>
                  <a:cs typeface="Times New Roman" panose="02020603050405020304" pitchFamily="18" charset="0"/>
                </a:endParaRPr>
              </a:p>
              <a:p>
                <a:pPr marL="0" indent="0">
                  <a:buNone/>
                </a:pPr>
                <a:r>
                  <a:rPr lang="en-US" sz="1600" kern="100" dirty="0" err="1">
                    <a:solidFill>
                      <a:schemeClr val="bg1"/>
                    </a:solidFill>
                    <a:ea typeface="Calibri" panose="020F0502020204030204" pitchFamily="34" charset="0"/>
                    <a:cs typeface="Times New Roman" panose="02020603050405020304" pitchFamily="18" charset="0"/>
                  </a:rPr>
                  <a:t>Lightcone</a:t>
                </a:r>
                <a:r>
                  <a:rPr lang="en-US" sz="1600" kern="100" dirty="0">
                    <a:solidFill>
                      <a:schemeClr val="bg1"/>
                    </a:solidFill>
                    <a:ea typeface="Calibri" panose="020F0502020204030204" pitchFamily="34" charset="0"/>
                    <a:cs typeface="Times New Roman" panose="02020603050405020304" pitchFamily="18" charset="0"/>
                  </a:rPr>
                  <a:t> quantization indicates </a:t>
                </a:r>
                <a14:m>
                  <m:oMath xmlns:m="http://schemas.openxmlformats.org/officeDocument/2006/math">
                    <m:r>
                      <a:rPr lang="en-US" sz="1600" b="0" i="1" kern="100" smtClean="0">
                        <a:solidFill>
                          <a:schemeClr val="bg1"/>
                        </a:solidFill>
                        <a:latin typeface="Cambria Math" panose="02040503050406030204" pitchFamily="18" charset="0"/>
                        <a:cs typeface="Times New Roman" panose="02020603050405020304" pitchFamily="18" charset="0"/>
                      </a:rPr>
                      <m:t>𝐻</m:t>
                    </m:r>
                  </m:oMath>
                </a14:m>
                <a:r>
                  <a:rPr lang="en-US" sz="1600" kern="100" dirty="0">
                    <a:solidFill>
                      <a:schemeClr val="bg1"/>
                    </a:solidFill>
                    <a:ea typeface="Calibri" panose="020F0502020204030204" pitchFamily="34" charset="0"/>
                    <a:cs typeface="Times New Roman" panose="02020603050405020304" pitchFamily="18" charset="0"/>
                  </a:rPr>
                  <a:t> will appear as the boundary of the broken phase in this model. LCT will not be able to explore past this point, but it can extract observables on the boundary.   Weak coupling shape of the transition curve:</a:t>
                </a:r>
              </a:p>
              <a:p>
                <a:pPr marL="0" indent="0">
                  <a:buNone/>
                </a:pPr>
                <a:endParaRPr lang="en-US" sz="1600" kern="100" dirty="0">
                  <a:solidFill>
                    <a:schemeClr val="bg1"/>
                  </a:solidFill>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𝑔</m:t>
                      </m:r>
                      <m:r>
                        <a:rPr lang="en-US" sz="1800" i="1">
                          <a:solidFill>
                            <a:schemeClr val="bg1"/>
                          </a:solidFill>
                          <a:latin typeface="Cambria Math" panose="02040503050406030204" pitchFamily="18" charset="0"/>
                        </a:rPr>
                        <m:t>≈</m:t>
                      </m:r>
                      <m:rad>
                        <m:radPr>
                          <m:degHide m:val="on"/>
                          <m:ctrlPr>
                            <a:rPr lang="en-US" sz="1800" i="1">
                              <a:solidFill>
                                <a:schemeClr val="bg1"/>
                              </a:solidFill>
                              <a:latin typeface="Cambria Math" panose="02040503050406030204" pitchFamily="18" charset="0"/>
                            </a:rPr>
                          </m:ctrlPr>
                        </m:radPr>
                        <m:deg/>
                        <m:e>
                          <m:r>
                            <a:rPr lang="en-US" sz="1800" i="1">
                              <a:solidFill>
                                <a:schemeClr val="bg1"/>
                              </a:solidFill>
                              <a:latin typeface="Cambria Math" panose="02040503050406030204" pitchFamily="18" charset="0"/>
                            </a:rPr>
                            <m:t>3</m:t>
                          </m:r>
                          <m:r>
                            <a:rPr lang="en-US" sz="1800" b="0" i="1" smtClean="0">
                              <a:solidFill>
                                <a:schemeClr val="bg1"/>
                              </a:solidFill>
                              <a:latin typeface="Cambria Math" panose="02040503050406030204" pitchFamily="18" charset="0"/>
                            </a:rPr>
                            <m:t>𝜆</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𝑚</m:t>
                              </m:r>
                            </m:e>
                            <m:sup>
                              <m:r>
                                <a:rPr lang="en-US" sz="1800" b="0" i="1" smtClean="0">
                                  <a:solidFill>
                                    <a:schemeClr val="bg1"/>
                                  </a:solidFill>
                                  <a:latin typeface="Cambria Math" panose="02040503050406030204" pitchFamily="18" charset="0"/>
                                </a:rPr>
                                <m:t>2</m:t>
                              </m:r>
                            </m:sup>
                          </m:sSup>
                        </m:e>
                      </m:rad>
                    </m:oMath>
                  </m:oMathPara>
                </a14:m>
                <a:endParaRPr lang="en-US" sz="1800" kern="100" dirty="0">
                  <a:solidFill>
                    <a:schemeClr val="bg1"/>
                  </a:solidFill>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3EBE7382-8617-B0CB-041F-2F7776217B73}"/>
                  </a:ext>
                </a:extLst>
              </p:cNvPr>
              <p:cNvSpPr txBox="1">
                <a:spLocks noRot="1" noChangeAspect="1" noMove="1" noResize="1" noEditPoints="1" noAdjustHandles="1" noChangeArrowheads="1" noChangeShapeType="1" noTextEdit="1"/>
              </p:cNvSpPr>
              <p:nvPr/>
            </p:nvSpPr>
            <p:spPr>
              <a:xfrm>
                <a:off x="494282" y="943642"/>
                <a:ext cx="4843564" cy="5251374"/>
              </a:xfrm>
              <a:prstGeom prst="rect">
                <a:avLst/>
              </a:prstGeom>
              <a:blipFill>
                <a:blip r:embed="rId3"/>
                <a:stretch>
                  <a:fillRect l="-629" t="-348" b="-116"/>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079AB2BD-6FAF-DBD1-EA7A-B4ABBC2C014B}"/>
              </a:ext>
            </a:extLst>
          </p:cNvPr>
          <p:cNvGrpSpPr/>
          <p:nvPr/>
        </p:nvGrpSpPr>
        <p:grpSpPr>
          <a:xfrm>
            <a:off x="6703920" y="430643"/>
            <a:ext cx="4273420" cy="2627701"/>
            <a:chOff x="1876681" y="2440598"/>
            <a:chExt cx="5857065" cy="3922293"/>
          </a:xfrm>
        </p:grpSpPr>
        <p:sp>
          <p:nvSpPr>
            <p:cNvPr id="7" name="Rectangle 6">
              <a:extLst>
                <a:ext uri="{FF2B5EF4-FFF2-40B4-BE49-F238E27FC236}">
                  <a16:creationId xmlns:a16="http://schemas.microsoft.com/office/drawing/2014/main" id="{570F5B5F-82B6-B204-B2BB-D062929DA64E}"/>
                </a:ext>
              </a:extLst>
            </p:cNvPr>
            <p:cNvSpPr/>
            <p:nvPr/>
          </p:nvSpPr>
          <p:spPr>
            <a:xfrm>
              <a:off x="1876681" y="2440598"/>
              <a:ext cx="5857065" cy="39222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747A8655-6275-75B3-AC8E-9A1135149D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6681" y="2605283"/>
              <a:ext cx="5634477" cy="3667448"/>
            </a:xfrm>
            <a:prstGeom prst="rect">
              <a:avLst/>
            </a:prstGeom>
          </p:spPr>
        </p:pic>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871D33-E80F-B17A-9A0A-92D157B0BDFC}"/>
                  </a:ext>
                </a:extLst>
              </p:cNvPr>
              <p:cNvSpPr txBox="1"/>
              <p:nvPr/>
            </p:nvSpPr>
            <p:spPr>
              <a:xfrm>
                <a:off x="6579525" y="3078248"/>
                <a:ext cx="4390957" cy="276999"/>
              </a:xfrm>
              <a:prstGeom prst="rect">
                <a:avLst/>
              </a:prstGeom>
              <a:noFill/>
            </p:spPr>
            <p:txBody>
              <a:bodyPr wrap="square" rtlCol="0">
                <a:spAutoFit/>
              </a:bodyPr>
              <a:lstStyle/>
              <a:p>
                <a:pPr algn="ctr"/>
                <a:r>
                  <a:rPr lang="en-US" sz="1200" i="1" dirty="0">
                    <a:solidFill>
                      <a:schemeClr val="bg1"/>
                    </a:solidFill>
                  </a:rPr>
                  <a:t>Expected semiclassical </a:t>
                </a:r>
                <a14:m>
                  <m:oMath xmlns:m="http://schemas.openxmlformats.org/officeDocument/2006/math">
                    <m:sSub>
                      <m:sSubPr>
                        <m:ctrlPr>
                          <a:rPr lang="en-US" sz="1200" b="0" i="1" kern="100" smtClean="0">
                            <a:solidFill>
                              <a:schemeClr val="bg1"/>
                            </a:solidFill>
                            <a:latin typeface="Cambria Math" panose="02040503050406030204" pitchFamily="18" charset="0"/>
                            <a:cs typeface="Times New Roman" panose="02020603050405020304" pitchFamily="18" charset="0"/>
                          </a:rPr>
                        </m:ctrlPr>
                      </m:sSubPr>
                      <m:e>
                        <m:r>
                          <a:rPr lang="en-US" sz="1200" b="0" i="1" kern="100" smtClean="0">
                            <a:solidFill>
                              <a:schemeClr val="bg1"/>
                            </a:solidFill>
                            <a:latin typeface="Cambria Math" panose="02040503050406030204" pitchFamily="18" charset="0"/>
                            <a:cs typeface="Times New Roman" panose="02020603050405020304" pitchFamily="18" charset="0"/>
                          </a:rPr>
                          <m:t>𝑍</m:t>
                        </m:r>
                      </m:e>
                      <m:sub>
                        <m:r>
                          <a:rPr lang="en-US" sz="1200" b="0" i="1" kern="100" smtClean="0">
                            <a:solidFill>
                              <a:schemeClr val="bg1"/>
                            </a:solidFill>
                            <a:latin typeface="Cambria Math" panose="02040503050406030204" pitchFamily="18" charset="0"/>
                            <a:cs typeface="Times New Roman" panose="02020603050405020304" pitchFamily="18" charset="0"/>
                          </a:rPr>
                          <m:t>2</m:t>
                        </m:r>
                      </m:sub>
                    </m:sSub>
                  </m:oMath>
                </a14:m>
                <a:r>
                  <a:rPr lang="en-US" sz="1200" i="1" dirty="0">
                    <a:solidFill>
                      <a:schemeClr val="bg1"/>
                    </a:solidFill>
                  </a:rPr>
                  <a:t> breaking pattern for </a:t>
                </a:r>
                <a14:m>
                  <m:oMath xmlns:m="http://schemas.openxmlformats.org/officeDocument/2006/math">
                    <m:sSub>
                      <m:sSubPr>
                        <m:ctrlPr>
                          <a:rPr lang="en-US" sz="1200" i="1" kern="100" smtClean="0">
                            <a:solidFill>
                              <a:schemeClr val="bg1"/>
                            </a:solidFill>
                            <a:latin typeface="Cambria Math" panose="02040503050406030204" pitchFamily="18" charset="0"/>
                            <a:cs typeface="Times New Roman" panose="02020603050405020304" pitchFamily="18" charset="0"/>
                          </a:rPr>
                        </m:ctrlPr>
                      </m:sSubPr>
                      <m:e>
                        <m:r>
                          <a:rPr lang="en-US" sz="1200" i="1" kern="100">
                            <a:solidFill>
                              <a:schemeClr val="bg1"/>
                            </a:solidFill>
                            <a:latin typeface="Cambria Math" panose="02040503050406030204" pitchFamily="18" charset="0"/>
                            <a:cs typeface="Times New Roman" panose="02020603050405020304" pitchFamily="18" charset="0"/>
                          </a:rPr>
                          <m:t>𝐻</m:t>
                        </m:r>
                      </m:e>
                      <m:sub>
                        <m:r>
                          <a:rPr lang="en-US" sz="1200" i="1" kern="100">
                            <a:solidFill>
                              <a:schemeClr val="bg1"/>
                            </a:solidFill>
                            <a:latin typeface="Cambria Math" panose="02040503050406030204" pitchFamily="18" charset="0"/>
                            <a:cs typeface="Times New Roman" panose="02020603050405020304" pitchFamily="18" charset="0"/>
                          </a:rPr>
                          <m:t>𝐿𝐶</m:t>
                        </m:r>
                      </m:sub>
                    </m:sSub>
                  </m:oMath>
                </a14:m>
                <a:r>
                  <a:rPr lang="en-US" sz="1200" i="1" dirty="0">
                    <a:solidFill>
                      <a:schemeClr val="bg1"/>
                    </a:solidFill>
                  </a:rPr>
                  <a:t> </a:t>
                </a:r>
              </a:p>
            </p:txBody>
          </p:sp>
        </mc:Choice>
        <mc:Fallback xmlns="">
          <p:sp>
            <p:nvSpPr>
              <p:cNvPr id="9" name="TextBox 8">
                <a:extLst>
                  <a:ext uri="{FF2B5EF4-FFF2-40B4-BE49-F238E27FC236}">
                    <a16:creationId xmlns:a16="http://schemas.microsoft.com/office/drawing/2014/main" id="{16871D33-E80F-B17A-9A0A-92D157B0BDFC}"/>
                  </a:ext>
                </a:extLst>
              </p:cNvPr>
              <p:cNvSpPr txBox="1">
                <a:spLocks noRot="1" noChangeAspect="1" noMove="1" noResize="1" noEditPoints="1" noAdjustHandles="1" noChangeArrowheads="1" noChangeShapeType="1" noTextEdit="1"/>
              </p:cNvSpPr>
              <p:nvPr/>
            </p:nvSpPr>
            <p:spPr>
              <a:xfrm>
                <a:off x="6579525" y="3078248"/>
                <a:ext cx="4390957" cy="276999"/>
              </a:xfrm>
              <a:prstGeom prst="rect">
                <a:avLst/>
              </a:prstGeom>
              <a:blipFill>
                <a:blip r:embed="rId6"/>
                <a:stretch>
                  <a:fillRect t="-2222" b="-17778"/>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1BF550F6-5D04-433C-8CAA-3587735120F2}"/>
              </a:ext>
            </a:extLst>
          </p:cNvPr>
          <p:cNvGrpSpPr/>
          <p:nvPr/>
        </p:nvGrpSpPr>
        <p:grpSpPr>
          <a:xfrm>
            <a:off x="6706769" y="3429000"/>
            <a:ext cx="4273419" cy="2918752"/>
            <a:chOff x="135285" y="1419497"/>
            <a:chExt cx="5711694" cy="5035557"/>
          </a:xfrm>
        </p:grpSpPr>
        <p:sp>
          <p:nvSpPr>
            <p:cNvPr id="29" name="Rectangle 28">
              <a:extLst>
                <a:ext uri="{FF2B5EF4-FFF2-40B4-BE49-F238E27FC236}">
                  <a16:creationId xmlns:a16="http://schemas.microsoft.com/office/drawing/2014/main" id="{3D3910A3-91BC-053D-58E6-DE4C792D1D1D}"/>
                </a:ext>
              </a:extLst>
            </p:cNvPr>
            <p:cNvSpPr/>
            <p:nvPr/>
          </p:nvSpPr>
          <p:spPr>
            <a:xfrm>
              <a:off x="135285" y="1419497"/>
              <a:ext cx="5711694" cy="5035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9AFDE543-8C49-DEE9-D9BE-1216BD3F9EAE}"/>
                </a:ext>
              </a:extLst>
            </p:cNvPr>
            <p:cNvGrpSpPr/>
            <p:nvPr/>
          </p:nvGrpSpPr>
          <p:grpSpPr>
            <a:xfrm>
              <a:off x="151001" y="1561277"/>
              <a:ext cx="5497220" cy="4839620"/>
              <a:chOff x="-1198932" y="1219747"/>
              <a:chExt cx="7266605" cy="5293412"/>
            </a:xfrm>
          </p:grpSpPr>
          <p:grpSp>
            <p:nvGrpSpPr>
              <p:cNvPr id="32" name="Group 31">
                <a:extLst>
                  <a:ext uri="{FF2B5EF4-FFF2-40B4-BE49-F238E27FC236}">
                    <a16:creationId xmlns:a16="http://schemas.microsoft.com/office/drawing/2014/main" id="{C3CB0E7C-1C84-36BE-CD43-75A9108CEA3C}"/>
                  </a:ext>
                </a:extLst>
              </p:cNvPr>
              <p:cNvGrpSpPr/>
              <p:nvPr/>
            </p:nvGrpSpPr>
            <p:grpSpPr>
              <a:xfrm>
                <a:off x="-1198932" y="1219747"/>
                <a:ext cx="7266605" cy="5293412"/>
                <a:chOff x="325067" y="1219747"/>
                <a:chExt cx="7266605" cy="5293412"/>
              </a:xfrm>
            </p:grpSpPr>
            <p:pic>
              <p:nvPicPr>
                <p:cNvPr id="35" name="Graphic 34">
                  <a:extLst>
                    <a:ext uri="{FF2B5EF4-FFF2-40B4-BE49-F238E27FC236}">
                      <a16:creationId xmlns:a16="http://schemas.microsoft.com/office/drawing/2014/main" id="{4D72D72B-261B-541F-AFFF-95CAA02E2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067" y="1219747"/>
                  <a:ext cx="7266605" cy="4733925"/>
                </a:xfrm>
                <a:prstGeom prst="rect">
                  <a:avLst/>
                </a:prstGeom>
              </p:spPr>
            </p:pic>
            <p:grpSp>
              <p:nvGrpSpPr>
                <p:cNvPr id="36" name="Group 35">
                  <a:extLst>
                    <a:ext uri="{FF2B5EF4-FFF2-40B4-BE49-F238E27FC236}">
                      <a16:creationId xmlns:a16="http://schemas.microsoft.com/office/drawing/2014/main" id="{72CA1E4E-DBAC-CEEA-161E-6B41CC49254E}"/>
                    </a:ext>
                  </a:extLst>
                </p:cNvPr>
                <p:cNvGrpSpPr/>
                <p:nvPr/>
              </p:nvGrpSpPr>
              <p:grpSpPr>
                <a:xfrm>
                  <a:off x="2675157" y="2085348"/>
                  <a:ext cx="4916515" cy="4427811"/>
                  <a:chOff x="4187966" y="1009627"/>
                  <a:chExt cx="5380421" cy="5148090"/>
                </a:xfrm>
              </p:grpSpPr>
              <p:pic>
                <p:nvPicPr>
                  <p:cNvPr id="40" name="Graphic 39">
                    <a:extLst>
                      <a:ext uri="{FF2B5EF4-FFF2-40B4-BE49-F238E27FC236}">
                        <a16:creationId xmlns:a16="http://schemas.microsoft.com/office/drawing/2014/main" id="{4191A923-E672-2F27-BE5B-CCE030F835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4117" y="3500070"/>
                    <a:ext cx="1189645" cy="391116"/>
                  </a:xfrm>
                  <a:prstGeom prst="rect">
                    <a:avLst/>
                  </a:prstGeom>
                </p:spPr>
              </p:pic>
              <p:sp>
                <p:nvSpPr>
                  <p:cNvPr id="41" name="TextBox 40">
                    <a:extLst>
                      <a:ext uri="{FF2B5EF4-FFF2-40B4-BE49-F238E27FC236}">
                        <a16:creationId xmlns:a16="http://schemas.microsoft.com/office/drawing/2014/main" id="{2FF6C7A1-BE72-C39E-E0A8-FB7E15BB7C74}"/>
                      </a:ext>
                    </a:extLst>
                  </p:cNvPr>
                  <p:cNvSpPr txBox="1"/>
                  <p:nvPr/>
                </p:nvSpPr>
                <p:spPr>
                  <a:xfrm>
                    <a:off x="6679802" y="1009627"/>
                    <a:ext cx="809897" cy="900212"/>
                  </a:xfrm>
                  <a:prstGeom prst="rect">
                    <a:avLst/>
                  </a:prstGeom>
                  <a:noFill/>
                </p:spPr>
                <p:txBody>
                  <a:bodyPr wrap="square" rtlCol="0">
                    <a:spAutoFit/>
                  </a:bodyPr>
                  <a:lstStyle/>
                  <a:p>
                    <a:r>
                      <a:rPr lang="en-US" sz="4000" b="1" dirty="0"/>
                      <a:t>?</a:t>
                    </a:r>
                  </a:p>
                </p:txBody>
              </p:sp>
              <p:pic>
                <p:nvPicPr>
                  <p:cNvPr id="42" name="Graphic 41">
                    <a:extLst>
                      <a:ext uri="{FF2B5EF4-FFF2-40B4-BE49-F238E27FC236}">
                        <a16:creationId xmlns:a16="http://schemas.microsoft.com/office/drawing/2014/main" id="{E0EA78C2-F62B-E6A3-E268-4DDB121192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87966" y="5823248"/>
                    <a:ext cx="1184578" cy="334469"/>
                  </a:xfrm>
                  <a:prstGeom prst="rect">
                    <a:avLst/>
                  </a:prstGeom>
                </p:spPr>
              </p:pic>
              <p:pic>
                <p:nvPicPr>
                  <p:cNvPr id="43" name="Graphic 42">
                    <a:extLst>
                      <a:ext uri="{FF2B5EF4-FFF2-40B4-BE49-F238E27FC236}">
                        <a16:creationId xmlns:a16="http://schemas.microsoft.com/office/drawing/2014/main" id="{7DB6955D-1914-207A-A849-AA29BBD49DE3}"/>
                      </a:ext>
                    </a:extLst>
                  </p:cNvPr>
                  <p:cNvPicPr>
                    <a:picLocks noChangeAspect="1"/>
                  </p:cNvPicPr>
                  <p:nvPr/>
                </p:nvPicPr>
                <p:blipFill>
                  <a:blip r:embed="rId9">
                    <a:extLst>
                      <a:ext uri="{96DAC541-7B7A-43D3-8B79-37D633B846F1}">
                        <asvg:svgBlip xmlns:asvg="http://schemas.microsoft.com/office/drawing/2016/SVG/main" r:embed="rId13"/>
                      </a:ext>
                    </a:extLst>
                  </a:blip>
                  <a:stretch>
                    <a:fillRect/>
                  </a:stretch>
                </p:blipFill>
                <p:spPr>
                  <a:xfrm>
                    <a:off x="7489699" y="5823247"/>
                    <a:ext cx="1017346" cy="334470"/>
                  </a:xfrm>
                  <a:prstGeom prst="rect">
                    <a:avLst/>
                  </a:prstGeom>
                </p:spPr>
              </p:pic>
              <p:sp>
                <p:nvSpPr>
                  <p:cNvPr id="44" name="Arrow: Down 43">
                    <a:extLst>
                      <a:ext uri="{FF2B5EF4-FFF2-40B4-BE49-F238E27FC236}">
                        <a16:creationId xmlns:a16="http://schemas.microsoft.com/office/drawing/2014/main" id="{5C1FCD10-9E17-F72C-5ABE-3BAEFEE41C50}"/>
                      </a:ext>
                    </a:extLst>
                  </p:cNvPr>
                  <p:cNvSpPr/>
                  <p:nvPr/>
                </p:nvSpPr>
                <p:spPr>
                  <a:xfrm rot="10800000">
                    <a:off x="4780255" y="5140489"/>
                    <a:ext cx="288685" cy="6827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A7BCE117-5116-B142-FDAD-F38012BA8442}"/>
                      </a:ext>
                    </a:extLst>
                  </p:cNvPr>
                  <p:cNvCxnSpPr>
                    <a:cxnSpLocks/>
                  </p:cNvCxnSpPr>
                  <p:nvPr/>
                </p:nvCxnSpPr>
                <p:spPr>
                  <a:xfrm>
                    <a:off x="7195468" y="5140488"/>
                    <a:ext cx="2372919" cy="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Arrow: Down 45">
                    <a:extLst>
                      <a:ext uri="{FF2B5EF4-FFF2-40B4-BE49-F238E27FC236}">
                        <a16:creationId xmlns:a16="http://schemas.microsoft.com/office/drawing/2014/main" id="{12126C7F-200B-F61E-8E3C-DA1CC0DDBA22}"/>
                      </a:ext>
                    </a:extLst>
                  </p:cNvPr>
                  <p:cNvSpPr/>
                  <p:nvPr/>
                </p:nvSpPr>
                <p:spPr>
                  <a:xfrm rot="10800000">
                    <a:off x="7854029" y="5140489"/>
                    <a:ext cx="288685" cy="6746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Star: 5 Points 46">
                    <a:extLst>
                      <a:ext uri="{FF2B5EF4-FFF2-40B4-BE49-F238E27FC236}">
                        <a16:creationId xmlns:a16="http://schemas.microsoft.com/office/drawing/2014/main" id="{44D4ADE8-A42E-FE4B-BC4F-2698CB029454}"/>
                      </a:ext>
                    </a:extLst>
                  </p:cNvPr>
                  <p:cNvSpPr/>
                  <p:nvPr/>
                </p:nvSpPr>
                <p:spPr>
                  <a:xfrm>
                    <a:off x="6872379" y="4927958"/>
                    <a:ext cx="372310" cy="41788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59A6113D-79FD-4EBF-4F43-581AD26D324B}"/>
                    </a:ext>
                  </a:extLst>
                </p:cNvPr>
                <p:cNvSpPr txBox="1"/>
                <p:nvPr/>
              </p:nvSpPr>
              <p:spPr>
                <a:xfrm>
                  <a:off x="1516403" y="4134195"/>
                  <a:ext cx="1782979" cy="522701"/>
                </a:xfrm>
                <a:prstGeom prst="rect">
                  <a:avLst/>
                </a:prstGeom>
                <a:noFill/>
              </p:spPr>
              <p:txBody>
                <a:bodyPr wrap="square" rtlCol="0">
                  <a:spAutoFit/>
                </a:bodyPr>
                <a:lstStyle/>
                <a:p>
                  <a:r>
                    <a:rPr lang="en-US" sz="1200" i="1" dirty="0"/>
                    <a:t>(Explicitly)</a:t>
                  </a:r>
                </a:p>
              </p:txBody>
            </p:sp>
            <p:cxnSp>
              <p:nvCxnSpPr>
                <p:cNvPr id="38" name="Straight Arrow Connector 37">
                  <a:extLst>
                    <a:ext uri="{FF2B5EF4-FFF2-40B4-BE49-F238E27FC236}">
                      <a16:creationId xmlns:a16="http://schemas.microsoft.com/office/drawing/2014/main" id="{426DB81D-63F5-FFC5-6298-B19C81607511}"/>
                    </a:ext>
                  </a:extLst>
                </p:cNvPr>
                <p:cNvCxnSpPr>
                  <a:cxnSpLocks/>
                </p:cNvCxnSpPr>
                <p:nvPr/>
              </p:nvCxnSpPr>
              <p:spPr>
                <a:xfrm flipH="1">
                  <a:off x="5457647" y="4963886"/>
                  <a:ext cx="725439" cy="57916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3CC723A-F23C-9ECF-74AA-38A3A7CF2BC1}"/>
                    </a:ext>
                  </a:extLst>
                </p:cNvPr>
                <p:cNvSpPr txBox="1"/>
                <p:nvPr/>
              </p:nvSpPr>
              <p:spPr>
                <a:xfrm>
                  <a:off x="5960453" y="4617989"/>
                  <a:ext cx="1322773" cy="871168"/>
                </a:xfrm>
                <a:prstGeom prst="rect">
                  <a:avLst/>
                </a:prstGeom>
                <a:noFill/>
              </p:spPr>
              <p:txBody>
                <a:bodyPr wrap="square" rtlCol="0">
                  <a:spAutoFit/>
                </a:bodyPr>
                <a:lstStyle/>
                <a:p>
                  <a:r>
                    <a:rPr lang="en-US" sz="1200" b="1" i="1" dirty="0" err="1"/>
                    <a:t>Ising</a:t>
                  </a:r>
                  <a:r>
                    <a:rPr lang="en-US" sz="1200" b="1" i="1" dirty="0"/>
                    <a:t> FP</a:t>
                  </a:r>
                </a:p>
              </p:txBody>
            </p:sp>
          </p:grpSp>
          <p:sp>
            <p:nvSpPr>
              <p:cNvPr id="33" name="Freeform: Shape 32">
                <a:extLst>
                  <a:ext uri="{FF2B5EF4-FFF2-40B4-BE49-F238E27FC236}">
                    <a16:creationId xmlns:a16="http://schemas.microsoft.com/office/drawing/2014/main" id="{B382E752-B9F7-0F97-6958-08E7F59BE00F}"/>
                  </a:ext>
                </a:extLst>
              </p:cNvPr>
              <p:cNvSpPr/>
              <p:nvPr/>
            </p:nvSpPr>
            <p:spPr>
              <a:xfrm>
                <a:off x="-906287" y="3510278"/>
                <a:ext cx="802168" cy="2124891"/>
              </a:xfrm>
              <a:custGeom>
                <a:avLst/>
                <a:gdLst>
                  <a:gd name="connsiteX0" fmla="*/ 513805 w 802168"/>
                  <a:gd name="connsiteY0" fmla="*/ 0 h 2124891"/>
                  <a:gd name="connsiteX1" fmla="*/ 783771 w 802168"/>
                  <a:gd name="connsiteY1" fmla="*/ 374468 h 2124891"/>
                  <a:gd name="connsiteX2" fmla="*/ 722811 w 802168"/>
                  <a:gd name="connsiteY2" fmla="*/ 1323702 h 2124891"/>
                  <a:gd name="connsiteX3" fmla="*/ 278674 w 802168"/>
                  <a:gd name="connsiteY3" fmla="*/ 1881051 h 2124891"/>
                  <a:gd name="connsiteX4" fmla="*/ 0 w 802168"/>
                  <a:gd name="connsiteY4" fmla="*/ 2124891 h 2124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68" h="2124891">
                    <a:moveTo>
                      <a:pt x="513805" y="0"/>
                    </a:moveTo>
                    <a:cubicBezTo>
                      <a:pt x="631371" y="76925"/>
                      <a:pt x="748937" y="153851"/>
                      <a:pt x="783771" y="374468"/>
                    </a:cubicBezTo>
                    <a:cubicBezTo>
                      <a:pt x="818605" y="595085"/>
                      <a:pt x="806994" y="1072605"/>
                      <a:pt x="722811" y="1323702"/>
                    </a:cubicBezTo>
                    <a:cubicBezTo>
                      <a:pt x="638628" y="1574799"/>
                      <a:pt x="399142" y="1747520"/>
                      <a:pt x="278674" y="1881051"/>
                    </a:cubicBezTo>
                    <a:cubicBezTo>
                      <a:pt x="158206" y="2014582"/>
                      <a:pt x="79103" y="2069736"/>
                      <a:pt x="0" y="2124891"/>
                    </a:cubicBezTo>
                  </a:path>
                </a:pathLst>
              </a:custGeom>
              <a:noFill/>
              <a:ln w="254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A1AF940-89BD-CE46-B83A-4C87E6FEEE63}"/>
                  </a:ext>
                </a:extLst>
              </p:cNvPr>
              <p:cNvSpPr txBox="1"/>
              <p:nvPr/>
            </p:nvSpPr>
            <p:spPr>
              <a:xfrm>
                <a:off x="-864485" y="4315016"/>
                <a:ext cx="1252493" cy="638856"/>
              </a:xfrm>
              <a:prstGeom prst="rect">
                <a:avLst/>
              </a:prstGeom>
              <a:noFill/>
            </p:spPr>
            <p:txBody>
              <a:bodyPr wrap="square" rtlCol="0">
                <a:spAutoFit/>
              </a:bodyPr>
              <a:lstStyle/>
              <a:p>
                <a:r>
                  <a:rPr lang="en-US" sz="800" dirty="0"/>
                  <a:t>Bound state</a:t>
                </a:r>
              </a:p>
            </p:txBody>
          </p:sp>
        </p:grpSp>
        <p:sp>
          <p:nvSpPr>
            <p:cNvPr id="31" name="TextBox 30">
              <a:extLst>
                <a:ext uri="{FF2B5EF4-FFF2-40B4-BE49-F238E27FC236}">
                  <a16:creationId xmlns:a16="http://schemas.microsoft.com/office/drawing/2014/main" id="{48DDA1F3-B617-8F59-F518-BD2C6CF2CF36}"/>
                </a:ext>
              </a:extLst>
            </p:cNvPr>
            <p:cNvSpPr txBox="1"/>
            <p:nvPr/>
          </p:nvSpPr>
          <p:spPr>
            <a:xfrm>
              <a:off x="4114800" y="2973897"/>
              <a:ext cx="914400" cy="914400"/>
            </a:xfrm>
            <a:prstGeom prst="rect">
              <a:avLst/>
            </a:prstGeom>
            <a:noFill/>
          </p:spPr>
          <p:txBody>
            <a:bodyPr wrap="square" rtlCol="0">
              <a:spAutoFit/>
            </a:bodyPr>
            <a:lstStyle/>
            <a:p>
              <a:endParaRPr lang="en-US" dirty="0"/>
            </a:p>
          </p:txBody>
        </p:sp>
      </p:grpSp>
      <p:sp>
        <p:nvSpPr>
          <p:cNvPr id="50" name="TextBox 49">
            <a:extLst>
              <a:ext uri="{FF2B5EF4-FFF2-40B4-BE49-F238E27FC236}">
                <a16:creationId xmlns:a16="http://schemas.microsoft.com/office/drawing/2014/main" id="{4FAA46EA-722E-F609-60FE-74CFDDA1E642}"/>
              </a:ext>
            </a:extLst>
          </p:cNvPr>
          <p:cNvSpPr txBox="1"/>
          <p:nvPr/>
        </p:nvSpPr>
        <p:spPr>
          <a:xfrm>
            <a:off x="6645151" y="6374386"/>
            <a:ext cx="4390957" cy="276999"/>
          </a:xfrm>
          <a:prstGeom prst="rect">
            <a:avLst/>
          </a:prstGeom>
          <a:noFill/>
        </p:spPr>
        <p:txBody>
          <a:bodyPr wrap="square" rtlCol="0">
            <a:spAutoFit/>
          </a:bodyPr>
          <a:lstStyle/>
          <a:p>
            <a:pPr algn="ctr"/>
            <a:r>
              <a:rPr lang="en-US" sz="1200" i="1" dirty="0">
                <a:solidFill>
                  <a:schemeClr val="bg1"/>
                </a:solidFill>
              </a:rPr>
              <a:t>Expected phase transition diagram and other features</a:t>
            </a:r>
          </a:p>
        </p:txBody>
      </p:sp>
    </p:spTree>
    <p:extLst>
      <p:ext uri="{BB962C8B-B14F-4D97-AF65-F5344CB8AC3E}">
        <p14:creationId xmlns:p14="http://schemas.microsoft.com/office/powerpoint/2010/main" val="87134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8" name="Group 7">
            <a:extLst>
              <a:ext uri="{FF2B5EF4-FFF2-40B4-BE49-F238E27FC236}">
                <a16:creationId xmlns:a16="http://schemas.microsoft.com/office/drawing/2014/main" id="{343C5048-8F10-4406-C47D-2BB26C8BA714}"/>
              </a:ext>
            </a:extLst>
          </p:cNvPr>
          <p:cNvGrpSpPr/>
          <p:nvPr/>
        </p:nvGrpSpPr>
        <p:grpSpPr>
          <a:xfrm>
            <a:off x="221974" y="1074143"/>
            <a:ext cx="5788677" cy="4147081"/>
            <a:chOff x="87086" y="1402080"/>
            <a:chExt cx="8499565" cy="5455929"/>
          </a:xfrm>
        </p:grpSpPr>
        <p:sp>
          <p:nvSpPr>
            <p:cNvPr id="10" name="Rectangle 9">
              <a:extLst>
                <a:ext uri="{FF2B5EF4-FFF2-40B4-BE49-F238E27FC236}">
                  <a16:creationId xmlns:a16="http://schemas.microsoft.com/office/drawing/2014/main" id="{98A5DA92-204B-7045-1C7A-C6F3FA803C10}"/>
                </a:ext>
              </a:extLst>
            </p:cNvPr>
            <p:cNvSpPr/>
            <p:nvPr/>
          </p:nvSpPr>
          <p:spPr>
            <a:xfrm>
              <a:off x="87086" y="1402080"/>
              <a:ext cx="8499565" cy="54559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C86E065B-F4AF-610A-580B-0494BF736E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8494" y="1791963"/>
              <a:ext cx="600075" cy="238125"/>
            </a:xfrm>
            <a:prstGeom prst="rect">
              <a:avLst/>
            </a:prstGeom>
          </p:spPr>
        </p:pic>
        <p:pic>
          <p:nvPicPr>
            <p:cNvPr id="12" name="Graphic 11">
              <a:extLst>
                <a:ext uri="{FF2B5EF4-FFF2-40B4-BE49-F238E27FC236}">
                  <a16:creationId xmlns:a16="http://schemas.microsoft.com/office/drawing/2014/main" id="{2B200E87-472E-292C-7A56-EEDE6F7527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384" y="1535338"/>
              <a:ext cx="8185795" cy="5322671"/>
            </a:xfrm>
            <a:prstGeom prst="rect">
              <a:avLst/>
            </a:prstGeom>
          </p:spPr>
        </p:pic>
      </p:grpSp>
      <p:cxnSp>
        <p:nvCxnSpPr>
          <p:cNvPr id="16" name="Straight Connector 15">
            <a:extLst>
              <a:ext uri="{FF2B5EF4-FFF2-40B4-BE49-F238E27FC236}">
                <a16:creationId xmlns:a16="http://schemas.microsoft.com/office/drawing/2014/main" id="{4E0F5E67-240A-812D-90A1-6E69AB7DDA39}"/>
              </a:ext>
            </a:extLst>
          </p:cNvPr>
          <p:cNvCxnSpPr>
            <a:cxnSpLocks/>
          </p:cNvCxnSpPr>
          <p:nvPr/>
        </p:nvCxnSpPr>
        <p:spPr>
          <a:xfrm>
            <a:off x="6181344" y="2"/>
            <a:ext cx="0" cy="7116569"/>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E72188-58AF-7D70-0AE7-760B97EAEAAB}"/>
                  </a:ext>
                </a:extLst>
              </p:cNvPr>
              <p:cNvSpPr txBox="1"/>
              <p:nvPr/>
            </p:nvSpPr>
            <p:spPr>
              <a:xfrm>
                <a:off x="6972216" y="613285"/>
                <a:ext cx="4092023" cy="5355312"/>
              </a:xfrm>
              <a:prstGeom prst="rect">
                <a:avLst/>
              </a:prstGeom>
              <a:noFill/>
            </p:spPr>
            <p:txBody>
              <a:bodyPr wrap="square">
                <a:spAutoFit/>
              </a:bodyPr>
              <a:lstStyle/>
              <a:p>
                <a:r>
                  <a:rPr lang="en-US" kern="100" dirty="0">
                    <a:solidFill>
                      <a:srgbClr val="00B0F0"/>
                    </a:solidFill>
                    <a:ea typeface="Calibri" panose="020F0502020204030204" pitchFamily="34" charset="0"/>
                    <a:cs typeface="Times New Roman" panose="02020603050405020304" pitchFamily="18" charset="0"/>
                  </a:rPr>
                  <a:t>Rearrangement of the vacuum state: </a:t>
                </a:r>
                <a:r>
                  <a:rPr lang="en-US" kern="100" dirty="0">
                    <a:solidFill>
                      <a:schemeClr val="bg1"/>
                    </a:solidFill>
                    <a:ea typeface="Calibri" panose="020F0502020204030204" pitchFamily="34" charset="0"/>
                    <a:cs typeface="Times New Roman" panose="02020603050405020304" pitchFamily="18" charset="0"/>
                  </a:rPr>
                  <a:t>Mass of lowest eigenstate eventually becomes negative at strong coupling, breaks LC assumptions.</a:t>
                </a:r>
                <a:br>
                  <a:rPr lang="en-US" kern="100" dirty="0">
                    <a:solidFill>
                      <a:schemeClr val="bg1"/>
                    </a:solidFill>
                    <a:ea typeface="Calibri" panose="020F0502020204030204" pitchFamily="34" charset="0"/>
                    <a:cs typeface="Times New Roman" panose="02020603050405020304" pitchFamily="18" charset="0"/>
                  </a:rPr>
                </a:br>
                <a:endParaRPr lang="en-US" kern="100" dirty="0">
                  <a:solidFill>
                    <a:schemeClr val="bg1"/>
                  </a:solidFill>
                  <a:ea typeface="Calibri" panose="020F0502020204030204" pitchFamily="34" charset="0"/>
                  <a:cs typeface="Times New Roman" panose="02020603050405020304" pitchFamily="18" charset="0"/>
                </a:endParaRPr>
              </a:p>
              <a:p>
                <a:r>
                  <a:rPr lang="en-US" kern="100" dirty="0">
                    <a:solidFill>
                      <a:srgbClr val="00B0F0"/>
                    </a:solidFill>
                    <a:ea typeface="Calibri" panose="020F0502020204030204" pitchFamily="34" charset="0"/>
                    <a:cs typeface="Times New Roman" panose="02020603050405020304" pitchFamily="18" charset="0"/>
                  </a:rPr>
                  <a:t>Tracer of phase transition </a:t>
                </a:r>
                <a:r>
                  <a:rPr lang="en-US" kern="100" dirty="0">
                    <a:solidFill>
                      <a:schemeClr val="bg1"/>
                    </a:solidFill>
                    <a:ea typeface="Calibri" panose="020F0502020204030204" pitchFamily="34" charset="0"/>
                    <a:cs typeface="Times New Roman" panose="02020603050405020304" pitchFamily="18" charset="0"/>
                  </a:rPr>
                  <a:t>: Curve of zero lowest mass. Breakdown becomes sharper as </a:t>
                </a:r>
                <a14:m>
                  <m:oMath xmlns:m="http://schemas.openxmlformats.org/officeDocument/2006/math">
                    <m:sSub>
                      <m:sSubPr>
                        <m:ctrlP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b="0" i="0"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Δ</m:t>
                        </m:r>
                      </m:e>
                      <m:sub>
                        <m:r>
                          <m:rPr>
                            <m:sty m:val="p"/>
                          </m:rPr>
                          <a:rPr lang="en-US" b="0" i="0"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max</m:t>
                        </m:r>
                      </m:sub>
                    </m:sSub>
                    <m:r>
                      <a:rPr lang="en-US" b="0" i="1" kern="100"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 </m:t>
                    </m:r>
                  </m:oMath>
                </a14:m>
                <a:endParaRPr lang="en-US" kern="100" dirty="0">
                  <a:solidFill>
                    <a:schemeClr val="bg1"/>
                  </a:solidFill>
                  <a:ea typeface="Calibri" panose="020F0502020204030204" pitchFamily="34" charset="0"/>
                  <a:cs typeface="Times New Roman" panose="02020603050405020304" pitchFamily="18" charset="0"/>
                </a:endParaRPr>
              </a:p>
              <a:p>
                <a:endParaRPr lang="en-US" kern="100" dirty="0">
                  <a:solidFill>
                    <a:schemeClr val="bg1"/>
                  </a:solidFill>
                  <a:ea typeface="Calibri" panose="020F0502020204030204" pitchFamily="34" charset="0"/>
                  <a:cs typeface="Times New Roman" panose="02020603050405020304" pitchFamily="18" charset="0"/>
                </a:endParaRPr>
              </a:p>
              <a:p>
                <a:r>
                  <a:rPr lang="en-US" kern="100" dirty="0">
                    <a:solidFill>
                      <a:srgbClr val="00B0F0"/>
                    </a:solidFill>
                    <a:ea typeface="Calibri" panose="020F0502020204030204" pitchFamily="34" charset="0"/>
                    <a:cs typeface="Times New Roman" panose="02020603050405020304" pitchFamily="18" charset="0"/>
                  </a:rPr>
                  <a:t>Large truncations</a:t>
                </a:r>
                <a:r>
                  <a:rPr lang="en-US" kern="100" dirty="0">
                    <a:solidFill>
                      <a:schemeClr val="bg1"/>
                    </a:solidFill>
                    <a:ea typeface="Calibri" panose="020F0502020204030204" pitchFamily="34" charset="0"/>
                    <a:cs typeface="Times New Roman" panose="02020603050405020304" pitchFamily="18" charset="0"/>
                  </a:rPr>
                  <a:t> required for good predictions of the continuum theory transition, using </a:t>
                </a:r>
                <a:r>
                  <a:rPr lang="en-US" i="1" kern="100" dirty="0">
                    <a:solidFill>
                      <a:schemeClr val="accent3">
                        <a:lumMod val="75000"/>
                      </a:schemeClr>
                    </a:solidFill>
                    <a:ea typeface="Calibri" panose="020F0502020204030204" pitchFamily="34" charset="0"/>
                    <a:cs typeface="Times New Roman" panose="02020603050405020304" pitchFamily="18" charset="0"/>
                  </a:rPr>
                  <a:t>extrapolations.</a:t>
                </a:r>
              </a:p>
              <a:p>
                <a:endParaRPr lang="en-US" kern="100" dirty="0">
                  <a:solidFill>
                    <a:schemeClr val="bg1"/>
                  </a:solidFill>
                  <a:ea typeface="Calibri" panose="020F0502020204030204" pitchFamily="34" charset="0"/>
                  <a:cs typeface="Times New Roman" panose="02020603050405020304" pitchFamily="18" charset="0"/>
                </a:endParaRPr>
              </a:p>
              <a:p>
                <a:r>
                  <a:rPr lang="en-US" kern="100" dirty="0">
                    <a:solidFill>
                      <a:srgbClr val="00B0F0"/>
                    </a:solidFill>
                    <a:ea typeface="Calibri" panose="020F0502020204030204" pitchFamily="34" charset="0"/>
                    <a:cs typeface="Times New Roman" panose="02020603050405020304" pitchFamily="18" charset="0"/>
                  </a:rPr>
                  <a:t>Computationally expensive </a:t>
                </a:r>
                <a:r>
                  <a:rPr lang="en-US" kern="100" dirty="0">
                    <a:solidFill>
                      <a:schemeClr val="bg1"/>
                    </a:solidFill>
                    <a:ea typeface="Calibri" panose="020F0502020204030204" pitchFamily="34" charset="0"/>
                    <a:cs typeface="Times New Roman" panose="02020603050405020304" pitchFamily="18" charset="0"/>
                  </a:rPr>
                  <a:t>at large truncation, ~half million CPU hours total.</a:t>
                </a:r>
              </a:p>
              <a:p>
                <a:endParaRPr lang="en-US" kern="100" dirty="0">
                  <a:solidFill>
                    <a:schemeClr val="bg1"/>
                  </a:solidFill>
                  <a:ea typeface="Calibri" panose="020F0502020204030204" pitchFamily="34" charset="0"/>
                  <a:cs typeface="Times New Roman" panose="02020603050405020304" pitchFamily="18" charset="0"/>
                </a:endParaRPr>
              </a:p>
              <a:p>
                <a:r>
                  <a:rPr lang="en-US" kern="100" dirty="0">
                    <a:solidFill>
                      <a:srgbClr val="00B0F0"/>
                    </a:solidFill>
                    <a:ea typeface="Calibri" panose="020F0502020204030204" pitchFamily="34" charset="0"/>
                    <a:cs typeface="Times New Roman" panose="02020603050405020304" pitchFamily="18" charset="0"/>
                  </a:rPr>
                  <a:t>Agreement</a:t>
                </a:r>
                <a:r>
                  <a:rPr lang="en-US" kern="100" dirty="0">
                    <a:solidFill>
                      <a:schemeClr val="bg1"/>
                    </a:solidFill>
                    <a:ea typeface="Calibri" panose="020F0502020204030204" pitchFamily="34" charset="0"/>
                    <a:cs typeface="Times New Roman" panose="02020603050405020304" pitchFamily="18" charset="0"/>
                  </a:rPr>
                  <a:t> with theory at weak coupling. </a:t>
                </a:r>
              </a:p>
            </p:txBody>
          </p:sp>
        </mc:Choice>
        <mc:Fallback xmlns="">
          <p:sp>
            <p:nvSpPr>
              <p:cNvPr id="21" name="TextBox 20">
                <a:extLst>
                  <a:ext uri="{FF2B5EF4-FFF2-40B4-BE49-F238E27FC236}">
                    <a16:creationId xmlns:a16="http://schemas.microsoft.com/office/drawing/2014/main" id="{A6E72188-58AF-7D70-0AE7-760B97EAEAAB}"/>
                  </a:ext>
                </a:extLst>
              </p:cNvPr>
              <p:cNvSpPr txBox="1">
                <a:spLocks noRot="1" noChangeAspect="1" noMove="1" noResize="1" noEditPoints="1" noAdjustHandles="1" noChangeArrowheads="1" noChangeShapeType="1" noTextEdit="1"/>
              </p:cNvSpPr>
              <p:nvPr/>
            </p:nvSpPr>
            <p:spPr>
              <a:xfrm>
                <a:off x="6972216" y="613285"/>
                <a:ext cx="4092023" cy="5355312"/>
              </a:xfrm>
              <a:prstGeom prst="rect">
                <a:avLst/>
              </a:prstGeom>
              <a:blipFill>
                <a:blip r:embed="rId7"/>
                <a:stretch>
                  <a:fillRect l="-1341" t="-569" b="-1025"/>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1C672E-242E-6F0C-4941-957B9C4CAD74}"/>
              </a:ext>
            </a:extLst>
          </p:cNvPr>
          <p:cNvSpPr txBox="1"/>
          <p:nvPr/>
        </p:nvSpPr>
        <p:spPr>
          <a:xfrm>
            <a:off x="181527" y="5295774"/>
            <a:ext cx="5793855" cy="276999"/>
          </a:xfrm>
          <a:prstGeom prst="rect">
            <a:avLst/>
          </a:prstGeom>
          <a:noFill/>
        </p:spPr>
        <p:txBody>
          <a:bodyPr wrap="square" rtlCol="0">
            <a:spAutoFit/>
          </a:bodyPr>
          <a:lstStyle/>
          <a:p>
            <a:pPr algn="ctr"/>
            <a:r>
              <a:rPr lang="en-US" sz="1200" i="1" dirty="0">
                <a:solidFill>
                  <a:schemeClr val="bg1"/>
                </a:solidFill>
              </a:rPr>
              <a:t>Phase transition prediction for various truncation levels. Continuum theory in black.</a:t>
            </a:r>
          </a:p>
        </p:txBody>
      </p:sp>
    </p:spTree>
    <p:extLst>
      <p:ext uri="{BB962C8B-B14F-4D97-AF65-F5344CB8AC3E}">
        <p14:creationId xmlns:p14="http://schemas.microsoft.com/office/powerpoint/2010/main" val="2272913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E72188-58AF-7D70-0AE7-760B97EAEAAB}"/>
                  </a:ext>
                </a:extLst>
              </p:cNvPr>
              <p:cNvSpPr txBox="1"/>
              <p:nvPr/>
            </p:nvSpPr>
            <p:spPr>
              <a:xfrm>
                <a:off x="7494286" y="335179"/>
                <a:ext cx="4232916" cy="3111301"/>
              </a:xfrm>
              <a:prstGeom prst="rect">
                <a:avLst/>
              </a:prstGeom>
              <a:noFill/>
            </p:spPr>
            <p:txBody>
              <a:bodyPr wrap="square">
                <a:spAutoFit/>
              </a:bodyPr>
              <a:lstStyle/>
              <a:p>
                <a:r>
                  <a:rPr lang="en-US" sz="1600" kern="100" dirty="0">
                    <a:solidFill>
                      <a:srgbClr val="00B0F0"/>
                    </a:solidFill>
                    <a:ea typeface="Calibri" panose="020F0502020204030204" pitchFamily="34" charset="0"/>
                    <a:cs typeface="Times New Roman" panose="02020603050405020304" pitchFamily="18" charset="0"/>
                  </a:rPr>
                  <a:t>Negative mass </a:t>
                </a:r>
                <a14:m>
                  <m:oMath xmlns:m="http://schemas.openxmlformats.org/officeDocument/2006/math">
                    <m:sSup>
                      <m:sSupPr>
                        <m:ctrlPr>
                          <a:rPr lang="en-US" sz="1600" b="0" i="1" kern="100" smtClean="0">
                            <a:solidFill>
                              <a:srgbClr val="00B0F0"/>
                            </a:solidFill>
                            <a:latin typeface="Cambria Math" panose="02040503050406030204" pitchFamily="18" charset="0"/>
                            <a:ea typeface="Calibri" panose="020F0502020204030204" pitchFamily="34" charset="0"/>
                            <a:cs typeface="Times New Roman" panose="02020603050405020304" pitchFamily="18" charset="0"/>
                          </a:rPr>
                        </m:ctrlPr>
                      </m:sSupPr>
                      <m:e>
                        <m:r>
                          <a:rPr lang="en-US" sz="1600" b="0" i="1" kern="100" smtClean="0">
                            <a:solidFill>
                              <a:srgbClr val="00B0F0"/>
                            </a:solidFill>
                            <a:latin typeface="Cambria Math" panose="02040503050406030204" pitchFamily="18" charset="0"/>
                            <a:ea typeface="Calibri" panose="020F0502020204030204" pitchFamily="34" charset="0"/>
                            <a:cs typeface="Times New Roman" panose="02020603050405020304" pitchFamily="18" charset="0"/>
                          </a:rPr>
                          <m:t>𝜙</m:t>
                        </m:r>
                      </m:e>
                      <m:sup>
                        <m:r>
                          <a:rPr lang="en-US" sz="1600" b="0" i="1" kern="100" smtClean="0">
                            <a:solidFill>
                              <a:srgbClr val="00B0F0"/>
                            </a:solidFill>
                            <a:latin typeface="Cambria Math" panose="02040503050406030204" pitchFamily="18" charset="0"/>
                            <a:ea typeface="Calibri" panose="020F0502020204030204" pitchFamily="34" charset="0"/>
                            <a:cs typeface="Times New Roman" panose="02020603050405020304" pitchFamily="18" charset="0"/>
                          </a:rPr>
                          <m:t>4</m:t>
                        </m:r>
                      </m:sup>
                    </m:sSup>
                  </m:oMath>
                </a14:m>
                <a:r>
                  <a:rPr lang="en-US" sz="1600" kern="100" dirty="0">
                    <a:solidFill>
                      <a:srgbClr val="00B0F0"/>
                    </a:solidFill>
                    <a:ea typeface="Calibri" panose="020F0502020204030204" pitchFamily="34" charset="0"/>
                    <a:cs typeface="Times New Roman" panose="02020603050405020304" pitchFamily="18" charset="0"/>
                  </a:rPr>
                  <a:t> theory </a:t>
                </a:r>
                <a:r>
                  <a:rPr lang="en-US" sz="1600" kern="100" dirty="0">
                    <a:solidFill>
                      <a:schemeClr val="bg1"/>
                    </a:solidFill>
                    <a:ea typeface="Calibri" panose="020F0502020204030204" pitchFamily="34" charset="0"/>
                    <a:cs typeface="Times New Roman" panose="02020603050405020304" pitchFamily="18" charset="0"/>
                  </a:rPr>
                  <a:t>dynamical data should appear near the phase transition. </a:t>
                </a:r>
              </a:p>
              <a:p>
                <a:endParaRPr lang="en-US" sz="1600" kern="100" dirty="0">
                  <a:solidFill>
                    <a:schemeClr val="bg1"/>
                  </a:solidFill>
                  <a:ea typeface="Calibri" panose="020F0502020204030204" pitchFamily="34" charset="0"/>
                  <a:cs typeface="Times New Roman" panose="02020603050405020304" pitchFamily="18" charset="0"/>
                </a:endParaRPr>
              </a:p>
              <a:p>
                <a:r>
                  <a:rPr lang="en-US" sz="1600" kern="100" dirty="0">
                    <a:solidFill>
                      <a:schemeClr val="bg1"/>
                    </a:solidFill>
                    <a:ea typeface="Calibri" panose="020F0502020204030204" pitchFamily="34" charset="0"/>
                    <a:cs typeface="Times New Roman" panose="02020603050405020304" pitchFamily="18" charset="0"/>
                  </a:rPr>
                  <a:t>Threshold two-particle bound state emerges due to attractive interactions. The ratio between the bound state and gap masses is calculable in the method.</a:t>
                </a:r>
              </a:p>
              <a:p>
                <a:endParaRPr lang="en-US" sz="1600" kern="100" dirty="0">
                  <a:solidFill>
                    <a:schemeClr val="bg1"/>
                  </a:solidFill>
                  <a:cs typeface="Times New Roman" panose="02020603050405020304" pitchFamily="18" charset="0"/>
                </a:endParaRPr>
              </a:p>
              <a:p>
                <a:r>
                  <a:rPr lang="en-US" sz="1600" kern="100" dirty="0">
                    <a:solidFill>
                      <a:schemeClr val="bg1"/>
                    </a:solidFill>
                    <a:cs typeface="Times New Roman" panose="02020603050405020304" pitchFamily="18" charset="0"/>
                  </a:rPr>
                  <a:t>Simulation agrees with weak coupling theory:</a:t>
                </a:r>
                <a:r>
                  <a:rPr lang="en-US" sz="1600" dirty="0">
                    <a:solidFill>
                      <a:schemeClr val="bg1"/>
                    </a:solidFill>
                  </a:rPr>
                  <a:t> </a:t>
                </a:r>
              </a:p>
              <a:p>
                <a:pPr algn="just"/>
                <a:endParaRPr lang="en-US" sz="1600" dirty="0">
                  <a:solidFill>
                    <a:schemeClr val="bg1"/>
                  </a:solidFill>
                </a:endParaRPr>
              </a:p>
              <a:p>
                <a:pPr algn="just"/>
                <a14:m>
                  <m:oMathPara xmlns:m="http://schemas.openxmlformats.org/officeDocument/2006/math">
                    <m:oMathParaPr>
                      <m:jc m:val="centerGroup"/>
                    </m:oMathParaPr>
                    <m:oMath xmlns:m="http://schemas.openxmlformats.org/officeDocument/2006/math">
                      <m:f>
                        <m:fPr>
                          <m:ctrlPr>
                            <a:rPr lang="en-US" sz="1600" i="1">
                              <a:solidFill>
                                <a:schemeClr val="bg1"/>
                              </a:solidFill>
                              <a:latin typeface="Cambria Math" panose="02040503050406030204" pitchFamily="18" charset="0"/>
                            </a:rPr>
                          </m:ctrlPr>
                        </m:fPr>
                        <m:num>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𝑀</m:t>
                              </m:r>
                            </m:e>
                            <m:sub>
                              <m:r>
                                <a:rPr lang="en-US" sz="1600" i="1">
                                  <a:solidFill>
                                    <a:schemeClr val="bg1"/>
                                  </a:solidFill>
                                  <a:latin typeface="Cambria Math" panose="02040503050406030204" pitchFamily="18" charset="0"/>
                                </a:rPr>
                                <m:t>2</m:t>
                              </m:r>
                            </m:sub>
                            <m:sup>
                              <m:r>
                                <a:rPr lang="en-US" sz="1600" i="1">
                                  <a:solidFill>
                                    <a:schemeClr val="bg1"/>
                                  </a:solidFill>
                                  <a:latin typeface="Cambria Math" panose="02040503050406030204" pitchFamily="18" charset="0"/>
                                </a:rPr>
                                <m:t>2</m:t>
                              </m:r>
                            </m:sup>
                          </m:sSubSup>
                        </m:num>
                        <m:den>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𝑀</m:t>
                              </m:r>
                            </m:e>
                            <m:sub>
                              <m:r>
                                <a:rPr lang="en-US" sz="1600" i="1">
                                  <a:solidFill>
                                    <a:schemeClr val="bg1"/>
                                  </a:solidFill>
                                  <a:latin typeface="Cambria Math" panose="02040503050406030204" pitchFamily="18" charset="0"/>
                                </a:rPr>
                                <m:t>1</m:t>
                              </m:r>
                            </m:sub>
                            <m:sup>
                              <m:r>
                                <a:rPr lang="en-US" sz="1600" i="1">
                                  <a:solidFill>
                                    <a:schemeClr val="bg1"/>
                                  </a:solidFill>
                                  <a:latin typeface="Cambria Math" panose="02040503050406030204" pitchFamily="18" charset="0"/>
                                </a:rPr>
                                <m:t>2</m:t>
                              </m:r>
                            </m:sup>
                          </m:sSubSup>
                        </m:den>
                      </m:f>
                      <m:r>
                        <a:rPr lang="en-US" sz="1600" i="1">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4</m:t>
                      </m:r>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r>
                            <a:rPr lang="en-US" sz="1600" i="1">
                              <a:solidFill>
                                <a:schemeClr val="bg1"/>
                              </a:solidFill>
                              <a:latin typeface="Cambria Math" panose="02040503050406030204" pitchFamily="18" charset="0"/>
                            </a:rPr>
                            <m:t>1</m:t>
                          </m:r>
                        </m:num>
                        <m:den>
                          <m:r>
                            <a:rPr lang="en-US" sz="1600" b="0" i="1" smtClean="0">
                              <a:solidFill>
                                <a:schemeClr val="bg1"/>
                              </a:solidFill>
                              <a:latin typeface="Cambria Math" panose="02040503050406030204" pitchFamily="18" charset="0"/>
                            </a:rPr>
                            <m:t>4</m:t>
                          </m:r>
                        </m:den>
                      </m:f>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𝜆</m:t>
                              </m:r>
                            </m:e>
                            <m:sup>
                              <m:r>
                                <a:rPr lang="en-US" sz="1600" i="1">
                                  <a:solidFill>
                                    <a:schemeClr val="bg1"/>
                                  </a:solidFill>
                                  <a:latin typeface="Cambria Math" panose="02040503050406030204" pitchFamily="18" charset="0"/>
                                </a:rPr>
                                <m:t>2</m:t>
                              </m:r>
                            </m:sup>
                          </m:sSup>
                        </m:num>
                        <m:den>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𝑚</m:t>
                              </m:r>
                            </m:e>
                            <m:sup>
                              <m:r>
                                <a:rPr lang="en-US" sz="1600" i="1">
                                  <a:solidFill>
                                    <a:schemeClr val="bg1"/>
                                  </a:solidFill>
                                  <a:latin typeface="Cambria Math" panose="02040503050406030204" pitchFamily="18" charset="0"/>
                                </a:rPr>
                                <m:t>4</m:t>
                              </m:r>
                            </m:sup>
                          </m:sSup>
                        </m:den>
                      </m:f>
                      <m:r>
                        <a:rPr lang="en-US" sz="1600" b="0" i="1" smtClean="0">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𝒪</m:t>
                      </m:r>
                      <m:d>
                        <m:dPr>
                          <m:ctrlPr>
                            <a:rPr lang="en-US" sz="1600" i="1">
                              <a:solidFill>
                                <a:schemeClr val="bg1"/>
                              </a:solidFill>
                              <a:latin typeface="Cambria Math" panose="02040503050406030204" pitchFamily="18" charset="0"/>
                            </a:rPr>
                          </m:ctrlPr>
                        </m:dPr>
                        <m:e>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λ</m:t>
                              </m:r>
                            </m:e>
                            <m:sup>
                              <m:r>
                                <a:rPr lang="en-US" sz="1600" i="1">
                                  <a:solidFill>
                                    <a:schemeClr val="bg1"/>
                                  </a:solidFill>
                                  <a:latin typeface="Cambria Math" panose="02040503050406030204" pitchFamily="18" charset="0"/>
                                </a:rPr>
                                <m:t>3</m:t>
                              </m:r>
                            </m:sup>
                          </m:sSup>
                        </m:e>
                      </m:d>
                    </m:oMath>
                  </m:oMathPara>
                </a14:m>
                <a:endParaRPr lang="en-US" sz="1600" kern="100" dirty="0">
                  <a:solidFill>
                    <a:schemeClr val="bg1"/>
                  </a:solidFill>
                  <a:ea typeface="Calibri" panose="020F0502020204030204" pitchFamily="34"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A6E72188-58AF-7D70-0AE7-760B97EAEAAB}"/>
                  </a:ext>
                </a:extLst>
              </p:cNvPr>
              <p:cNvSpPr txBox="1">
                <a:spLocks noRot="1" noChangeAspect="1" noMove="1" noResize="1" noEditPoints="1" noAdjustHandles="1" noChangeArrowheads="1" noChangeShapeType="1" noTextEdit="1"/>
              </p:cNvSpPr>
              <p:nvPr/>
            </p:nvSpPr>
            <p:spPr>
              <a:xfrm>
                <a:off x="7494286" y="335179"/>
                <a:ext cx="4232916" cy="3111301"/>
              </a:xfrm>
              <a:prstGeom prst="rect">
                <a:avLst/>
              </a:prstGeom>
              <a:blipFill>
                <a:blip r:embed="rId3"/>
                <a:stretch>
                  <a:fillRect l="-719" t="-588" r="-432"/>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1C672E-242E-6F0C-4941-957B9C4CAD74}"/>
              </a:ext>
            </a:extLst>
          </p:cNvPr>
          <p:cNvSpPr txBox="1"/>
          <p:nvPr/>
        </p:nvSpPr>
        <p:spPr>
          <a:xfrm>
            <a:off x="464798" y="3279469"/>
            <a:ext cx="5793855" cy="261610"/>
          </a:xfrm>
          <a:prstGeom prst="rect">
            <a:avLst/>
          </a:prstGeom>
          <a:noFill/>
        </p:spPr>
        <p:txBody>
          <a:bodyPr wrap="square" rtlCol="0">
            <a:spAutoFit/>
          </a:bodyPr>
          <a:lstStyle/>
          <a:p>
            <a:pPr algn="ctr"/>
            <a:r>
              <a:rPr lang="en-US" sz="1100" i="1" dirty="0">
                <a:solidFill>
                  <a:schemeClr val="bg1"/>
                </a:solidFill>
              </a:rPr>
              <a:t>Bound state mass ratio on phase boundary</a:t>
            </a:r>
          </a:p>
        </p:txBody>
      </p:sp>
      <p:grpSp>
        <p:nvGrpSpPr>
          <p:cNvPr id="2" name="Group 1">
            <a:extLst>
              <a:ext uri="{FF2B5EF4-FFF2-40B4-BE49-F238E27FC236}">
                <a16:creationId xmlns:a16="http://schemas.microsoft.com/office/drawing/2014/main" id="{0E7A48B3-6C4E-E2A8-8479-8959206EFB4E}"/>
              </a:ext>
            </a:extLst>
          </p:cNvPr>
          <p:cNvGrpSpPr/>
          <p:nvPr/>
        </p:nvGrpSpPr>
        <p:grpSpPr>
          <a:xfrm>
            <a:off x="1137555" y="213680"/>
            <a:ext cx="4363431" cy="3054398"/>
            <a:chOff x="3222171" y="322217"/>
            <a:chExt cx="5826035" cy="3728990"/>
          </a:xfrm>
        </p:grpSpPr>
        <p:sp>
          <p:nvSpPr>
            <p:cNvPr id="4" name="Rectangle 3">
              <a:extLst>
                <a:ext uri="{FF2B5EF4-FFF2-40B4-BE49-F238E27FC236}">
                  <a16:creationId xmlns:a16="http://schemas.microsoft.com/office/drawing/2014/main" id="{4805EF30-D7FC-29AA-9AFA-6CA514C6DF90}"/>
                </a:ext>
              </a:extLst>
            </p:cNvPr>
            <p:cNvSpPr/>
            <p:nvPr/>
          </p:nvSpPr>
          <p:spPr>
            <a:xfrm>
              <a:off x="3222171" y="322217"/>
              <a:ext cx="5826035" cy="37289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2368AF3C-6667-7638-55B3-58FF129EF0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0899" y="430225"/>
              <a:ext cx="5572125" cy="3571875"/>
            </a:xfrm>
            <a:prstGeom prst="rect">
              <a:avLst/>
            </a:prstGeom>
          </p:spPr>
        </p:pic>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8A25A0-3818-7243-B23C-7A94F691E4B8}"/>
                  </a:ext>
                </a:extLst>
              </p:cNvPr>
              <p:cNvSpPr txBox="1"/>
              <p:nvPr/>
            </p:nvSpPr>
            <p:spPr>
              <a:xfrm>
                <a:off x="7452375" y="3987979"/>
                <a:ext cx="4517939" cy="2176493"/>
              </a:xfrm>
              <a:prstGeom prst="rect">
                <a:avLst/>
              </a:prstGeom>
              <a:noFill/>
            </p:spPr>
            <p:txBody>
              <a:bodyPr wrap="square">
                <a:spAutoFit/>
              </a:bodyPr>
              <a:lstStyle/>
              <a:p>
                <a:r>
                  <a:rPr lang="en-US" sz="1600" dirty="0">
                    <a:solidFill>
                      <a:schemeClr val="bg1"/>
                    </a:solidFill>
                  </a:rPr>
                  <a:t>Bound state appears away from phase transition as well. We derived a formula from non-relativistic approximation: </a:t>
                </a:r>
              </a:p>
              <a:p>
                <a:endParaRPr lang="en-US" sz="1600" dirty="0">
                  <a:solidFill>
                    <a:schemeClr val="bg1"/>
                  </a:solidFill>
                </a:endParaRPr>
              </a:p>
              <a:p>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d>
                            <m:dPr>
                              <m:ctrlPr>
                                <a:rPr lang="en-US" sz="1600" b="0" i="1" smtClean="0">
                                  <a:solidFill>
                                    <a:schemeClr val="bg1"/>
                                  </a:solidFill>
                                  <a:latin typeface="Cambria Math" panose="02040503050406030204" pitchFamily="18" charset="0"/>
                                </a:rPr>
                              </m:ctrlPr>
                            </m:dPr>
                            <m:e>
                              <m:f>
                                <m:fPr>
                                  <m:ctrlPr>
                                    <a:rPr lang="en-US" sz="1600" b="0" i="1" smtClean="0">
                                      <a:solidFill>
                                        <a:schemeClr val="bg1"/>
                                      </a:solidFill>
                                      <a:latin typeface="Cambria Math" panose="02040503050406030204" pitchFamily="18" charset="0"/>
                                    </a:rPr>
                                  </m:ctrlPr>
                                </m:fPr>
                                <m:num>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𝑀</m:t>
                                      </m:r>
                                    </m:e>
                                    <m:sub>
                                      <m:r>
                                        <a:rPr lang="en-US" sz="1600" b="0" i="1" smtClean="0">
                                          <a:solidFill>
                                            <a:schemeClr val="bg1"/>
                                          </a:solidFill>
                                          <a:latin typeface="Cambria Math" panose="02040503050406030204" pitchFamily="18" charset="0"/>
                                        </a:rPr>
                                        <m:t>2</m:t>
                                      </m:r>
                                    </m:sub>
                                  </m:sSub>
                                </m:num>
                                <m:den>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𝑀</m:t>
                                      </m:r>
                                    </m:e>
                                    <m:sub>
                                      <m:r>
                                        <a:rPr lang="en-US" sz="1600" b="0" i="1" smtClean="0">
                                          <a:solidFill>
                                            <a:schemeClr val="bg1"/>
                                          </a:solidFill>
                                          <a:latin typeface="Cambria Math" panose="02040503050406030204" pitchFamily="18" charset="0"/>
                                        </a:rPr>
                                        <m:t>1</m:t>
                                      </m:r>
                                    </m:sub>
                                  </m:sSub>
                                </m:den>
                              </m:f>
                            </m:e>
                          </m:d>
                        </m:e>
                        <m:sup>
                          <m:r>
                            <a:rPr lang="en-US" sz="1600" b="0" i="1" smtClean="0">
                              <a:solidFill>
                                <a:schemeClr val="bg1"/>
                              </a:solidFill>
                              <a:latin typeface="Cambria Math" panose="02040503050406030204" pitchFamily="18" charset="0"/>
                            </a:rPr>
                            <m:t>2</m:t>
                          </m:r>
                        </m:sup>
                      </m:sSup>
                      <m:r>
                        <a:rPr lang="en-US" sz="1600" b="0" i="1" smtClean="0">
                          <a:solidFill>
                            <a:schemeClr val="bg1"/>
                          </a:solidFill>
                          <a:latin typeface="Cambria Math" panose="02040503050406030204" pitchFamily="18" charset="0"/>
                        </a:rPr>
                        <m:t>=4−</m:t>
                      </m:r>
                      <m:sSup>
                        <m:sSupPr>
                          <m:ctrlPr>
                            <a:rPr lang="en-US" sz="1600" b="0" i="1" smtClean="0">
                              <a:solidFill>
                                <a:schemeClr val="bg1"/>
                              </a:solidFill>
                              <a:latin typeface="Cambria Math" panose="02040503050406030204" pitchFamily="18" charset="0"/>
                            </a:rPr>
                          </m:ctrlPr>
                        </m:sSupPr>
                        <m:e>
                          <m:d>
                            <m:dPr>
                              <m:ctrlPr>
                                <a:rPr lang="en-US" sz="1600" b="0" i="1" smtClean="0">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𝑣</m:t>
                                  </m:r>
                                </m:e>
                                <m:sub>
                                  <m:r>
                                    <a:rPr lang="en-US" sz="1600" i="1">
                                      <a:solidFill>
                                        <a:schemeClr val="bg1"/>
                                      </a:solidFill>
                                      <a:latin typeface="Cambria Math" panose="02040503050406030204" pitchFamily="18" charset="0"/>
                                    </a:rPr>
                                    <m:t>0</m:t>
                                  </m:r>
                                </m:sub>
                              </m:sSub>
                              <m:f>
                                <m:fPr>
                                  <m:ctrlPr>
                                    <a:rPr lang="en-US" sz="1600" b="0" i="1" smtClean="0">
                                      <a:solidFill>
                                        <a:schemeClr val="bg1"/>
                                      </a:solidFill>
                                      <a:latin typeface="Cambria Math" panose="02040503050406030204" pitchFamily="18" charset="0"/>
                                    </a:rPr>
                                  </m:ctrlPr>
                                </m:fPr>
                                <m:num>
                                  <m:r>
                                    <a:rPr lang="en-US" sz="1600" b="0" i="1" smtClean="0">
                                      <a:solidFill>
                                        <a:schemeClr val="bg1"/>
                                      </a:solidFill>
                                      <a:latin typeface="Cambria Math" panose="02040503050406030204" pitchFamily="18" charset="0"/>
                                    </a:rPr>
                                    <m:t>𝜆</m:t>
                                  </m:r>
                                </m:num>
                                <m:den>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𝑚</m:t>
                                      </m:r>
                                    </m:e>
                                    <m:sup>
                                      <m:r>
                                        <a:rPr lang="en-US" sz="1600" b="0" i="1" smtClean="0">
                                          <a:solidFill>
                                            <a:schemeClr val="bg1"/>
                                          </a:solidFill>
                                          <a:latin typeface="Cambria Math" panose="02040503050406030204" pitchFamily="18" charset="0"/>
                                        </a:rPr>
                                        <m:t>2</m:t>
                                      </m:r>
                                    </m:sup>
                                  </m:sSup>
                                </m:den>
                              </m:f>
                              <m:r>
                                <a:rPr lang="en-US" sz="1600" b="0" i="1" smtClean="0">
                                  <a:solidFill>
                                    <a:schemeClr val="bg1"/>
                                  </a:solidFill>
                                  <a:latin typeface="Cambria Math" panose="02040503050406030204" pitchFamily="18" charset="0"/>
                                </a:rPr>
                                <m:t>−</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𝑣</m:t>
                                  </m:r>
                                </m:e>
                                <m:sub>
                                  <m:r>
                                    <a:rPr lang="en-US" sz="1600" b="0" i="1" smtClean="0">
                                      <a:solidFill>
                                        <a:schemeClr val="bg1"/>
                                      </a:solidFill>
                                      <a:latin typeface="Cambria Math" panose="02040503050406030204" pitchFamily="18" charset="0"/>
                                    </a:rPr>
                                    <m:t>1</m:t>
                                  </m:r>
                                </m:sub>
                              </m:sSub>
                              <m:f>
                                <m:fPr>
                                  <m:ctrlPr>
                                    <a:rPr lang="en-US" sz="1600" i="1">
                                      <a:solidFill>
                                        <a:schemeClr val="bg1"/>
                                      </a:solidFill>
                                      <a:latin typeface="Cambria Math" panose="02040503050406030204" pitchFamily="18" charset="0"/>
                                    </a:rPr>
                                  </m:ctrlPr>
                                </m:fPr>
                                <m:num>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𝑔</m:t>
                                      </m:r>
                                    </m:e>
                                    <m:sup>
                                      <m:r>
                                        <a:rPr lang="en-US" sz="1600" b="0" i="1" smtClean="0">
                                          <a:solidFill>
                                            <a:schemeClr val="bg1"/>
                                          </a:solidFill>
                                          <a:latin typeface="Cambria Math" panose="02040503050406030204" pitchFamily="18" charset="0"/>
                                        </a:rPr>
                                        <m:t>2</m:t>
                                      </m:r>
                                    </m:sup>
                                  </m:sSup>
                                </m:num>
                                <m:den>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𝑚</m:t>
                                      </m:r>
                                    </m:e>
                                    <m:sup>
                                      <m:r>
                                        <a:rPr lang="en-US" sz="1600" b="0" i="1" smtClean="0">
                                          <a:solidFill>
                                            <a:schemeClr val="bg1"/>
                                          </a:solidFill>
                                          <a:latin typeface="Cambria Math" panose="02040503050406030204" pitchFamily="18" charset="0"/>
                                        </a:rPr>
                                        <m:t>4</m:t>
                                      </m:r>
                                    </m:sup>
                                  </m:sSup>
                                </m:den>
                              </m:f>
                            </m:e>
                          </m:d>
                        </m:e>
                        <m:sup>
                          <m:r>
                            <a:rPr lang="en-US" sz="1600" b="0" i="1" smtClean="0">
                              <a:solidFill>
                                <a:schemeClr val="bg1"/>
                              </a:solidFill>
                              <a:latin typeface="Cambria Math" panose="02040503050406030204" pitchFamily="18" charset="0"/>
                            </a:rPr>
                            <m:t>2</m:t>
                          </m:r>
                        </m:sup>
                      </m:sSup>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𝑣</m:t>
                          </m:r>
                        </m:e>
                        <m:sub>
                          <m:r>
                            <a:rPr lang="en-US" sz="1600" b="0" i="1" smtClean="0">
                              <a:solidFill>
                                <a:schemeClr val="bg1"/>
                              </a:solidFill>
                              <a:latin typeface="Cambria Math" panose="02040503050406030204" pitchFamily="18" charset="0"/>
                            </a:rPr>
                            <m:t>0</m:t>
                          </m:r>
                        </m:sub>
                      </m:sSub>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𝑣</m:t>
                          </m:r>
                        </m:e>
                        <m:sub>
                          <m:r>
                            <a:rPr lang="en-US" sz="1600" b="0" i="1" smtClean="0">
                              <a:solidFill>
                                <a:schemeClr val="bg1"/>
                              </a:solidFill>
                              <a:latin typeface="Cambria Math" panose="02040503050406030204" pitchFamily="18" charset="0"/>
                            </a:rPr>
                            <m:t>1</m:t>
                          </m:r>
                        </m:sub>
                      </m:sSub>
                      <m:r>
                        <a:rPr lang="en-US" sz="1600" b="0" i="1" smtClean="0">
                          <a:solidFill>
                            <a:schemeClr val="bg1"/>
                          </a:solidFill>
                          <a:latin typeface="Cambria Math" panose="02040503050406030204" pitchFamily="18" charset="0"/>
                        </a:rPr>
                        <m:t>≈1</m:t>
                      </m:r>
                    </m:oMath>
                  </m:oMathPara>
                </a14:m>
                <a:endParaRPr lang="en-US" sz="1600" dirty="0">
                  <a:solidFill>
                    <a:schemeClr val="bg1"/>
                  </a:solidFill>
                </a:endParaRPr>
              </a:p>
              <a:p>
                <a:endParaRPr lang="en-US" sz="1600" dirty="0">
                  <a:solidFill>
                    <a:schemeClr val="bg1"/>
                  </a:solidFill>
                </a:endParaRPr>
              </a:p>
              <a:p>
                <a:r>
                  <a:rPr lang="en-US" sz="1600" dirty="0">
                    <a:solidFill>
                      <a:schemeClr val="bg1"/>
                    </a:solidFill>
                  </a:rPr>
                  <a:t>in reasonable agreement with simulations.</a:t>
                </a:r>
              </a:p>
            </p:txBody>
          </p:sp>
        </mc:Choice>
        <mc:Fallback xmlns="">
          <p:sp>
            <p:nvSpPr>
              <p:cNvPr id="7" name="TextBox 6">
                <a:extLst>
                  <a:ext uri="{FF2B5EF4-FFF2-40B4-BE49-F238E27FC236}">
                    <a16:creationId xmlns:a16="http://schemas.microsoft.com/office/drawing/2014/main" id="{478A25A0-3818-7243-B23C-7A94F691E4B8}"/>
                  </a:ext>
                </a:extLst>
              </p:cNvPr>
              <p:cNvSpPr txBox="1">
                <a:spLocks noRot="1" noChangeAspect="1" noMove="1" noResize="1" noEditPoints="1" noAdjustHandles="1" noChangeArrowheads="1" noChangeShapeType="1" noTextEdit="1"/>
              </p:cNvSpPr>
              <p:nvPr/>
            </p:nvSpPr>
            <p:spPr>
              <a:xfrm>
                <a:off x="7452375" y="3987979"/>
                <a:ext cx="4517939" cy="2176493"/>
              </a:xfrm>
              <a:prstGeom prst="rect">
                <a:avLst/>
              </a:prstGeom>
              <a:blipFill>
                <a:blip r:embed="rId6"/>
                <a:stretch>
                  <a:fillRect l="-810" t="-840" r="-1215" b="-280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B418930C-0FFA-C0E0-0541-D29A76143A6A}"/>
              </a:ext>
            </a:extLst>
          </p:cNvPr>
          <p:cNvGrpSpPr/>
          <p:nvPr/>
        </p:nvGrpSpPr>
        <p:grpSpPr>
          <a:xfrm>
            <a:off x="130002" y="3645211"/>
            <a:ext cx="3189269" cy="2862032"/>
            <a:chOff x="4484913" y="60960"/>
            <a:chExt cx="4432663" cy="4098167"/>
          </a:xfrm>
        </p:grpSpPr>
        <p:sp>
          <p:nvSpPr>
            <p:cNvPr id="13" name="Rectangle 12">
              <a:extLst>
                <a:ext uri="{FF2B5EF4-FFF2-40B4-BE49-F238E27FC236}">
                  <a16:creationId xmlns:a16="http://schemas.microsoft.com/office/drawing/2014/main" id="{A6A2756D-00BB-D2DA-945A-132C9A73D23C}"/>
                </a:ext>
              </a:extLst>
            </p:cNvPr>
            <p:cNvSpPr/>
            <p:nvPr/>
          </p:nvSpPr>
          <p:spPr>
            <a:xfrm>
              <a:off x="4484913" y="60961"/>
              <a:ext cx="4432663" cy="40981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C003A24-666E-DC92-038A-BD1B40732D52}"/>
                </a:ext>
              </a:extLst>
            </p:cNvPr>
            <p:cNvPicPr>
              <a:picLocks noChangeAspect="1"/>
            </p:cNvPicPr>
            <p:nvPr/>
          </p:nvPicPr>
          <p:blipFill>
            <a:blip r:embed="rId7"/>
            <a:stretch>
              <a:fillRect/>
            </a:stretch>
          </p:blipFill>
          <p:spPr>
            <a:xfrm>
              <a:off x="4752162" y="60960"/>
              <a:ext cx="3898720" cy="4098167"/>
            </a:xfrm>
            <a:prstGeom prst="rect">
              <a:avLst/>
            </a:prstGeom>
          </p:spPr>
        </p:pic>
      </p:grpSp>
      <p:grpSp>
        <p:nvGrpSpPr>
          <p:cNvPr id="15" name="Group 14">
            <a:extLst>
              <a:ext uri="{FF2B5EF4-FFF2-40B4-BE49-F238E27FC236}">
                <a16:creationId xmlns:a16="http://schemas.microsoft.com/office/drawing/2014/main" id="{A5617083-5F3B-D768-6787-9F892F7AC31C}"/>
              </a:ext>
            </a:extLst>
          </p:cNvPr>
          <p:cNvGrpSpPr/>
          <p:nvPr/>
        </p:nvGrpSpPr>
        <p:grpSpPr>
          <a:xfrm>
            <a:off x="3568398" y="3645211"/>
            <a:ext cx="3575304" cy="2862031"/>
            <a:chOff x="4572000" y="4344220"/>
            <a:chExt cx="4284617" cy="2513780"/>
          </a:xfrm>
        </p:grpSpPr>
        <p:sp>
          <p:nvSpPr>
            <p:cNvPr id="17" name="Rectangle 16">
              <a:extLst>
                <a:ext uri="{FF2B5EF4-FFF2-40B4-BE49-F238E27FC236}">
                  <a16:creationId xmlns:a16="http://schemas.microsoft.com/office/drawing/2014/main" id="{339FE42C-08B5-6CFF-8E7C-F913075183E6}"/>
                </a:ext>
              </a:extLst>
            </p:cNvPr>
            <p:cNvSpPr/>
            <p:nvPr/>
          </p:nvSpPr>
          <p:spPr>
            <a:xfrm>
              <a:off x="4572000" y="4344220"/>
              <a:ext cx="4284617" cy="25137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4D3E2B6-1502-A348-B667-38BF65900E45}"/>
                </a:ext>
              </a:extLst>
            </p:cNvPr>
            <p:cNvPicPr>
              <a:picLocks noChangeAspect="1"/>
            </p:cNvPicPr>
            <p:nvPr/>
          </p:nvPicPr>
          <p:blipFill>
            <a:blip r:embed="rId8"/>
            <a:stretch>
              <a:fillRect/>
            </a:stretch>
          </p:blipFill>
          <p:spPr>
            <a:xfrm>
              <a:off x="4941911" y="4344220"/>
              <a:ext cx="3708971" cy="2452820"/>
            </a:xfrm>
            <a:prstGeom prst="rect">
              <a:avLst/>
            </a:prstGeom>
          </p:spPr>
        </p:pic>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932B53F-FAA7-7EB1-35E5-2758B5E5D99B}"/>
                  </a:ext>
                </a:extLst>
              </p:cNvPr>
              <p:cNvSpPr txBox="1"/>
              <p:nvPr/>
            </p:nvSpPr>
            <p:spPr>
              <a:xfrm>
                <a:off x="61548" y="6552239"/>
                <a:ext cx="7013700" cy="261610"/>
              </a:xfrm>
              <a:prstGeom prst="rect">
                <a:avLst/>
              </a:prstGeom>
              <a:noFill/>
            </p:spPr>
            <p:txBody>
              <a:bodyPr wrap="square" rtlCol="0">
                <a:spAutoFit/>
              </a:bodyPr>
              <a:lstStyle/>
              <a:p>
                <a:pPr algn="ctr"/>
                <a:r>
                  <a:rPr lang="en-US" sz="1100" i="1" dirty="0">
                    <a:solidFill>
                      <a:schemeClr val="bg1"/>
                    </a:solidFill>
                  </a:rPr>
                  <a:t>Bound state mass ratio for arbitrary cubic coupling; bound state appears on green curve </a:t>
                </a:r>
                <a14:m>
                  <m:oMath xmlns:m="http://schemas.openxmlformats.org/officeDocument/2006/math">
                    <m:sSup>
                      <m:sSupPr>
                        <m:ctrlPr>
                          <a:rPr lang="en-US" sz="1100" b="0" i="1" smtClean="0">
                            <a:solidFill>
                              <a:schemeClr val="bg1"/>
                            </a:solidFill>
                            <a:latin typeface="Cambria Math" panose="02040503050406030204" pitchFamily="18" charset="0"/>
                          </a:rPr>
                        </m:ctrlPr>
                      </m:sSupPr>
                      <m:e>
                        <m:r>
                          <a:rPr lang="en-US" sz="1100" b="0" i="1" smtClean="0">
                            <a:solidFill>
                              <a:schemeClr val="bg1"/>
                            </a:solidFill>
                            <a:latin typeface="Cambria Math" panose="02040503050406030204" pitchFamily="18" charset="0"/>
                          </a:rPr>
                          <m:t>𝑔</m:t>
                        </m:r>
                      </m:e>
                      <m:sup>
                        <m:r>
                          <a:rPr lang="en-US" sz="1100" b="0" i="1" smtClean="0">
                            <a:solidFill>
                              <a:schemeClr val="bg1"/>
                            </a:solidFill>
                            <a:latin typeface="Cambria Math" panose="02040503050406030204" pitchFamily="18" charset="0"/>
                          </a:rPr>
                          <m:t>2</m:t>
                        </m:r>
                      </m:sup>
                    </m:sSup>
                    <m:r>
                      <a:rPr lang="en-US" sz="1100" b="0" i="1" smtClean="0">
                        <a:solidFill>
                          <a:schemeClr val="bg1"/>
                        </a:solidFill>
                        <a:latin typeface="Cambria Math" panose="02040503050406030204" pitchFamily="18" charset="0"/>
                      </a:rPr>
                      <m:t>≈</m:t>
                    </m:r>
                    <m:r>
                      <a:rPr lang="en-US" sz="1100" b="0" i="1" smtClean="0">
                        <a:solidFill>
                          <a:schemeClr val="bg1"/>
                        </a:solidFill>
                        <a:latin typeface="Cambria Math" panose="02040503050406030204" pitchFamily="18" charset="0"/>
                      </a:rPr>
                      <m:t>𝜆</m:t>
                    </m:r>
                  </m:oMath>
                </a14:m>
                <a:r>
                  <a:rPr lang="en-US" sz="1100" i="1" dirty="0">
                    <a:solidFill>
                      <a:schemeClr val="bg1"/>
                    </a:solidFill>
                  </a:rPr>
                  <a:t>.</a:t>
                </a:r>
              </a:p>
            </p:txBody>
          </p:sp>
        </mc:Choice>
        <mc:Fallback xmlns="">
          <p:sp>
            <p:nvSpPr>
              <p:cNvPr id="19" name="TextBox 18">
                <a:extLst>
                  <a:ext uri="{FF2B5EF4-FFF2-40B4-BE49-F238E27FC236}">
                    <a16:creationId xmlns:a16="http://schemas.microsoft.com/office/drawing/2014/main" id="{D932B53F-FAA7-7EB1-35E5-2758B5E5D99B}"/>
                  </a:ext>
                </a:extLst>
              </p:cNvPr>
              <p:cNvSpPr txBox="1">
                <a:spLocks noRot="1" noChangeAspect="1" noMove="1" noResize="1" noEditPoints="1" noAdjustHandles="1" noChangeArrowheads="1" noChangeShapeType="1" noTextEdit="1"/>
              </p:cNvSpPr>
              <p:nvPr/>
            </p:nvSpPr>
            <p:spPr>
              <a:xfrm>
                <a:off x="61548" y="6552239"/>
                <a:ext cx="7013700" cy="261610"/>
              </a:xfrm>
              <a:prstGeom prst="rect">
                <a:avLst/>
              </a:prstGeom>
              <a:blipFill>
                <a:blip r:embed="rId9"/>
                <a:stretch>
                  <a:fillRect t="-2326" b="-13953"/>
                </a:stretch>
              </a:blipFill>
            </p:spPr>
            <p:txBody>
              <a:bodyPr/>
              <a:lstStyle/>
              <a:p>
                <a:r>
                  <a:rPr lang="en-US">
                    <a:noFill/>
                  </a:rPr>
                  <a:t> </a:t>
                </a:r>
              </a:p>
            </p:txBody>
          </p:sp>
        </mc:Fallback>
      </mc:AlternateContent>
    </p:spTree>
    <p:extLst>
      <p:ext uri="{BB962C8B-B14F-4D97-AF65-F5344CB8AC3E}">
        <p14:creationId xmlns:p14="http://schemas.microsoft.com/office/powerpoint/2010/main" val="1444782609"/>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{3FFC9EC8-83FF-49D2-9524-6F46BA973654}tf11936837_win32</Template>
  <TotalTime>991</TotalTime>
  <Words>1479</Words>
  <Application>Microsoft Office PowerPoint</Application>
  <PresentationFormat>Widescreen</PresentationFormat>
  <Paragraphs>217</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Nova</vt:lpstr>
      <vt:lpstr>Biome</vt:lpstr>
      <vt:lpstr>Calibri</vt:lpstr>
      <vt:lpstr>Cambria Math</vt:lpstr>
      <vt:lpstr>Perpetua</vt:lpstr>
      <vt:lpstr>Times New Roman</vt:lpstr>
      <vt:lpstr>Wingdings</vt:lpstr>
      <vt:lpstr>Custom</vt:lpstr>
      <vt:lpstr>Detecting spontaneous symmetry breaking in 1+1 dimensional  bosonic models  Method: Lightcone Conformal Truncation (LCT)   Supervisor: Emanuel katz  </vt:lpstr>
      <vt:lpstr>OUTLINE</vt:lpstr>
      <vt:lpstr>INTRODUCTION</vt:lpstr>
      <vt:lpstr>Lightcone conf. truncation (LCT)</vt:lpstr>
      <vt:lpstr>LCT specifics</vt:lpstr>
      <vt:lpstr>PROJECT I: ϕ^4 theory</vt:lpstr>
      <vt:lpstr>PowerPoint Presentation</vt:lpstr>
      <vt:lpstr>PowerPoint Presentation</vt:lpstr>
      <vt:lpstr>PowerPoint Presentation</vt:lpstr>
      <vt:lpstr>PROJECT II: ϕ^6 theory</vt:lpstr>
      <vt:lpstr>PowerPoint Presentation</vt:lpstr>
      <vt:lpstr>PowerPoint Presentation</vt:lpstr>
      <vt:lpstr>PowerPoint Presentation</vt:lpstr>
      <vt:lpstr>PROJECT III:   Variational LCT (In progress)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spontaneous symmetry breaking in 1+1 dimensional  bosonic models  Method: Lightcone Conformal Truncation (LCT)   Supervisor: Emanuel katz  </dc:title>
  <dc:creator>Kyriakos Grammatikos</dc:creator>
  <cp:lastModifiedBy>Kyriakos Grammatikos</cp:lastModifiedBy>
  <cp:revision>12</cp:revision>
  <dcterms:created xsi:type="dcterms:W3CDTF">2024-05-25T16:14:18Z</dcterms:created>
  <dcterms:modified xsi:type="dcterms:W3CDTF">2024-05-30T20:52:59Z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